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94" r:id="rId5"/>
    <p:sldId id="260" r:id="rId6"/>
    <p:sldId id="261" r:id="rId7"/>
    <p:sldId id="262" r:id="rId8"/>
    <p:sldId id="275" r:id="rId9"/>
    <p:sldId id="302" r:id="rId10"/>
    <p:sldId id="264" r:id="rId11"/>
    <p:sldId id="265" r:id="rId12"/>
    <p:sldId id="295" r:id="rId13"/>
    <p:sldId id="266" r:id="rId14"/>
    <p:sldId id="267" r:id="rId15"/>
    <p:sldId id="296" r:id="rId16"/>
    <p:sldId id="297" r:id="rId17"/>
    <p:sldId id="268" r:id="rId18"/>
    <p:sldId id="269" r:id="rId19"/>
    <p:sldId id="272" r:id="rId20"/>
    <p:sldId id="270" r:id="rId21"/>
    <p:sldId id="271" r:id="rId22"/>
    <p:sldId id="276" r:id="rId23"/>
    <p:sldId id="277" r:id="rId24"/>
    <p:sldId id="278" r:id="rId25"/>
    <p:sldId id="298" r:id="rId26"/>
    <p:sldId id="299" r:id="rId27"/>
    <p:sldId id="281" r:id="rId28"/>
    <p:sldId id="300" r:id="rId29"/>
    <p:sldId id="284" r:id="rId30"/>
    <p:sldId id="301" r:id="rId31"/>
    <p:sldId id="286" r:id="rId32"/>
    <p:sldId id="287" r:id="rId33"/>
    <p:sldId id="288" r:id="rId34"/>
    <p:sldId id="289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вт 26.05.20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mkrada.gov.ua/documents/27565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nergydep.mkrada.gov.u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448"/>
            <a:ext cx="9144000" cy="125272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Тематика дослідження: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err="1"/>
              <a:t>Аналіз</a:t>
            </a:r>
            <a:r>
              <a:rPr lang="ru-RU" b="1" dirty="0"/>
              <a:t> </a:t>
            </a:r>
            <a:r>
              <a:rPr lang="ru-RU" b="1" dirty="0" err="1"/>
              <a:t>доцільності</a:t>
            </a:r>
            <a:r>
              <a:rPr lang="ru-RU" b="1" dirty="0"/>
              <a:t>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асигнувань</a:t>
            </a:r>
            <a:r>
              <a:rPr lang="ru-RU" b="1" dirty="0"/>
              <a:t> та шляхи </a:t>
            </a:r>
            <a:r>
              <a:rPr lang="ru-RU" b="1" dirty="0" err="1"/>
              <a:t>формування</a:t>
            </a:r>
            <a:r>
              <a:rPr lang="ru-RU" b="1" dirty="0"/>
              <a:t> </a:t>
            </a:r>
            <a:r>
              <a:rPr lang="ru-RU" b="1" dirty="0" err="1"/>
              <a:t>управлінських</a:t>
            </a:r>
            <a:r>
              <a:rPr lang="ru-RU" b="1" dirty="0"/>
              <a:t> </a:t>
            </a:r>
            <a:r>
              <a:rPr lang="ru-RU" b="1" dirty="0" err="1"/>
              <a:t>рішень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підвищення</a:t>
            </a:r>
            <a:r>
              <a:rPr lang="ru-RU" b="1" dirty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при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місцевої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енергозбереження</a:t>
            </a:r>
            <a:r>
              <a:rPr lang="ru-RU" b="1" dirty="0"/>
              <a:t> м. </a:t>
            </a:r>
            <a:r>
              <a:rPr lang="ru-RU" b="1" dirty="0" err="1"/>
              <a:t>Миколаєва</a:t>
            </a:r>
            <a:r>
              <a:rPr lang="ru-RU" b="1" dirty="0"/>
              <a:t> в </a:t>
            </a:r>
            <a:r>
              <a:rPr lang="ru-RU" b="1" dirty="0" err="1"/>
              <a:t>період</a:t>
            </a:r>
            <a:r>
              <a:rPr lang="ru-RU" b="1" dirty="0"/>
              <a:t> 2017-2019г.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7827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385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smtClean="0"/>
              <a:t>Висновки дослідження: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5191"/>
            <a:ext cx="8640960" cy="462560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3000" dirty="0" smtClean="0"/>
              <a:t>Головна </a:t>
            </a:r>
            <a:r>
              <a:rPr lang="ru-RU" sz="3000" dirty="0" err="1"/>
              <a:t>г</a:t>
            </a:r>
            <a:r>
              <a:rPr lang="ru-RU" sz="3000" dirty="0" err="1" smtClean="0"/>
              <a:t>іпотеза</a:t>
            </a:r>
            <a:r>
              <a:rPr lang="ru-RU" sz="3000" dirty="0" smtClean="0"/>
              <a:t> </a:t>
            </a:r>
            <a:r>
              <a:rPr lang="ru-RU" sz="3000" dirty="0" err="1"/>
              <a:t>дослідження</a:t>
            </a:r>
            <a:r>
              <a:rPr lang="ru-RU" sz="3000" dirty="0"/>
              <a:t> </a:t>
            </a:r>
            <a:r>
              <a:rPr lang="ru-RU" sz="3000" dirty="0" err="1"/>
              <a:t>підтверджується</a:t>
            </a:r>
            <a:r>
              <a:rPr lang="ru-RU" sz="3000" dirty="0"/>
              <a:t> - </a:t>
            </a:r>
            <a:r>
              <a:rPr lang="ru-RU" sz="3000" dirty="0" err="1"/>
              <a:t>політика</a:t>
            </a:r>
            <a:r>
              <a:rPr lang="ru-RU" sz="3000" dirty="0"/>
              <a:t> </a:t>
            </a:r>
            <a:r>
              <a:rPr lang="ru-RU" sz="3000" dirty="0" err="1"/>
              <a:t>енергозбереження</a:t>
            </a:r>
            <a:r>
              <a:rPr lang="ru-RU" sz="3000" dirty="0"/>
              <a:t> та </a:t>
            </a:r>
            <a:r>
              <a:rPr lang="ru-RU" sz="3000" dirty="0" err="1"/>
              <a:t>енергоефективності</a:t>
            </a:r>
            <a:r>
              <a:rPr lang="ru-RU" sz="3000" dirty="0"/>
              <a:t>, </a:t>
            </a:r>
            <a:r>
              <a:rPr lang="ru-RU" sz="3000" dirty="0" err="1"/>
              <a:t>що</a:t>
            </a:r>
            <a:r>
              <a:rPr lang="ru-RU" sz="3000" dirty="0"/>
              <a:t> </a:t>
            </a:r>
            <a:r>
              <a:rPr lang="ru-RU" sz="3000" dirty="0" err="1"/>
              <a:t>реалізується</a:t>
            </a:r>
            <a:r>
              <a:rPr lang="ru-RU" sz="3000" dirty="0"/>
              <a:t> Департаментом </a:t>
            </a:r>
            <a:r>
              <a:rPr lang="ru-RU" sz="3000" dirty="0" err="1"/>
              <a:t>енергетики</a:t>
            </a:r>
            <a:r>
              <a:rPr lang="ru-RU" sz="3000" dirty="0"/>
              <a:t>, </a:t>
            </a:r>
            <a:r>
              <a:rPr lang="ru-RU" sz="3000" dirty="0" err="1"/>
              <a:t>енергозбереження</a:t>
            </a:r>
            <a:r>
              <a:rPr lang="ru-RU" sz="3000" dirty="0"/>
              <a:t> та </a:t>
            </a:r>
            <a:r>
              <a:rPr lang="ru-RU" sz="3000" dirty="0" err="1"/>
              <a:t>впровадження</a:t>
            </a:r>
            <a:r>
              <a:rPr lang="ru-RU" sz="3000" dirty="0"/>
              <a:t> </a:t>
            </a:r>
            <a:r>
              <a:rPr lang="ru-RU" sz="3000" dirty="0" err="1"/>
              <a:t>інноваційних</a:t>
            </a:r>
            <a:r>
              <a:rPr lang="ru-RU" sz="3000" dirty="0"/>
              <a:t> </a:t>
            </a:r>
            <a:r>
              <a:rPr lang="ru-RU" sz="3000" dirty="0" err="1"/>
              <a:t>технологій</a:t>
            </a:r>
            <a:r>
              <a:rPr lang="ru-RU" sz="3000" dirty="0"/>
              <a:t> </a:t>
            </a:r>
            <a:r>
              <a:rPr lang="ru-RU" sz="3000" dirty="0" err="1"/>
              <a:t>Миколаївської</a:t>
            </a:r>
            <a:r>
              <a:rPr lang="ru-RU" sz="3000" dirty="0"/>
              <a:t> </a:t>
            </a:r>
            <a:r>
              <a:rPr lang="ru-RU" sz="3000" dirty="0" err="1"/>
              <a:t>міськради</a:t>
            </a:r>
            <a:r>
              <a:rPr lang="ru-RU" sz="3000" dirty="0"/>
              <a:t> за </a:t>
            </a:r>
            <a:r>
              <a:rPr lang="ru-RU" sz="3000" dirty="0" err="1"/>
              <a:t>рахунок</a:t>
            </a:r>
            <a:r>
              <a:rPr lang="ru-RU" sz="3000" dirty="0"/>
              <a:t> </a:t>
            </a:r>
            <a:r>
              <a:rPr lang="ru-RU" sz="3000" dirty="0" err="1"/>
              <a:t>коштів</a:t>
            </a:r>
            <a:r>
              <a:rPr lang="ru-RU" sz="3000" dirty="0"/>
              <a:t> </a:t>
            </a:r>
            <a:r>
              <a:rPr lang="ru-RU" sz="3000" dirty="0" err="1"/>
              <a:t>міського</a:t>
            </a:r>
            <a:r>
              <a:rPr lang="ru-RU" sz="3000" dirty="0"/>
              <a:t> бюджету </a:t>
            </a:r>
            <a:r>
              <a:rPr lang="ru-RU" sz="3000" dirty="0" err="1"/>
              <a:t>неефективна</a:t>
            </a:r>
            <a:r>
              <a:rPr lang="ru-RU" sz="3000" dirty="0"/>
              <a:t> з точки </a:t>
            </a:r>
            <a:r>
              <a:rPr lang="ru-RU" sz="3000" dirty="0" err="1"/>
              <a:t>зору</a:t>
            </a:r>
            <a:r>
              <a:rPr lang="ru-RU" sz="3000" dirty="0"/>
              <a:t> </a:t>
            </a:r>
            <a:r>
              <a:rPr lang="ru-RU" sz="3000" dirty="0" err="1"/>
              <a:t>економічної</a:t>
            </a:r>
            <a:r>
              <a:rPr lang="ru-RU" sz="3000" dirty="0"/>
              <a:t> </a:t>
            </a:r>
            <a:r>
              <a:rPr lang="ru-RU" sz="3000" dirty="0" err="1"/>
              <a:t>доцільності</a:t>
            </a:r>
            <a:r>
              <a:rPr lang="ru-RU" sz="3000" dirty="0"/>
              <a:t>. </a:t>
            </a:r>
            <a:r>
              <a:rPr lang="ru-RU" sz="3000" dirty="0" err="1"/>
              <a:t>Обсяг</a:t>
            </a:r>
            <a:r>
              <a:rPr lang="ru-RU" sz="3000" dirty="0"/>
              <a:t> </a:t>
            </a:r>
            <a:r>
              <a:rPr lang="ru-RU" sz="3000" dirty="0" err="1"/>
              <a:t>бюджетних</a:t>
            </a:r>
            <a:r>
              <a:rPr lang="ru-RU" sz="3000" dirty="0"/>
              <a:t> </a:t>
            </a:r>
            <a:r>
              <a:rPr lang="ru-RU" sz="3000" dirty="0" err="1"/>
              <a:t>витрат</a:t>
            </a:r>
            <a:r>
              <a:rPr lang="ru-RU" sz="3000" dirty="0"/>
              <a:t> на </a:t>
            </a:r>
            <a:r>
              <a:rPr lang="ru-RU" sz="3000" dirty="0" err="1"/>
              <a:t>впровадження</a:t>
            </a:r>
            <a:r>
              <a:rPr lang="ru-RU" sz="3000" dirty="0"/>
              <a:t> </a:t>
            </a:r>
            <a:r>
              <a:rPr lang="ru-RU" sz="3000" dirty="0" err="1"/>
              <a:t>енергозберігаючих</a:t>
            </a:r>
            <a:r>
              <a:rPr lang="ru-RU" sz="3000" dirty="0"/>
              <a:t> </a:t>
            </a:r>
            <a:r>
              <a:rPr lang="ru-RU" sz="3000" dirty="0" err="1"/>
              <a:t>заходів</a:t>
            </a:r>
            <a:r>
              <a:rPr lang="ru-RU" sz="3000" dirty="0"/>
              <a:t>, </a:t>
            </a:r>
            <a:r>
              <a:rPr lang="ru-RU" sz="3000" dirty="0" err="1"/>
              <a:t>значно</a:t>
            </a:r>
            <a:r>
              <a:rPr lang="ru-RU" sz="3000" dirty="0"/>
              <a:t> </a:t>
            </a:r>
            <a:r>
              <a:rPr lang="ru-RU" sz="3000" dirty="0" err="1"/>
              <a:t>перевищує</a:t>
            </a:r>
            <a:r>
              <a:rPr lang="ru-RU" sz="3000" dirty="0"/>
              <a:t> </a:t>
            </a:r>
            <a:r>
              <a:rPr lang="ru-RU" sz="3000" dirty="0" err="1"/>
              <a:t>обсяг</a:t>
            </a:r>
            <a:r>
              <a:rPr lang="ru-RU" sz="3000" dirty="0"/>
              <a:t> </a:t>
            </a:r>
            <a:r>
              <a:rPr lang="ru-RU" sz="3000" dirty="0" err="1"/>
              <a:t>зекономлених</a:t>
            </a:r>
            <a:r>
              <a:rPr lang="ru-RU" sz="3000" dirty="0"/>
              <a:t> </a:t>
            </a:r>
            <a:r>
              <a:rPr lang="ru-RU" sz="3000" dirty="0" err="1"/>
              <a:t>фінансових</a:t>
            </a:r>
            <a:r>
              <a:rPr lang="ru-RU" sz="3000" dirty="0"/>
              <a:t> </a:t>
            </a:r>
            <a:r>
              <a:rPr lang="ru-RU" sz="3000" dirty="0" err="1"/>
              <a:t>ресурсів</a:t>
            </a:r>
            <a:r>
              <a:rPr lang="ru-RU" sz="3000" dirty="0"/>
              <a:t>, </a:t>
            </a:r>
            <a:r>
              <a:rPr lang="ru-RU" sz="3000" dirty="0" err="1"/>
              <a:t>отриманих</a:t>
            </a:r>
            <a:r>
              <a:rPr lang="ru-RU" sz="3000" dirty="0"/>
              <a:t> </a:t>
            </a:r>
            <a:r>
              <a:rPr lang="ru-RU" sz="3000" dirty="0" err="1"/>
              <a:t>внаслідок</a:t>
            </a:r>
            <a:r>
              <a:rPr lang="ru-RU" sz="3000" dirty="0"/>
              <a:t> </a:t>
            </a:r>
            <a:r>
              <a:rPr lang="ru-RU" sz="3000" dirty="0" err="1"/>
              <a:t>впровадження</a:t>
            </a:r>
            <a:r>
              <a:rPr lang="ru-RU" sz="3000" dirty="0"/>
              <a:t> </a:t>
            </a:r>
            <a:r>
              <a:rPr lang="ru-RU" sz="3000" dirty="0" err="1"/>
              <a:t>цих</a:t>
            </a:r>
            <a:r>
              <a:rPr lang="ru-RU" sz="3000" dirty="0"/>
              <a:t> </a:t>
            </a:r>
            <a:r>
              <a:rPr lang="ru-RU" sz="3000" dirty="0" err="1" smtClean="0"/>
              <a:t>заходів</a:t>
            </a:r>
            <a:r>
              <a:rPr lang="ru-RU" sz="3000" dirty="0" smtClean="0"/>
              <a:t>.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126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/>
              <a:t>причинно-</a:t>
            </a:r>
            <a:r>
              <a:rPr lang="ru-RU" dirty="0" err="1"/>
              <a:t>наслідкового</a:t>
            </a:r>
            <a:r>
              <a:rPr lang="ru-RU" dirty="0"/>
              <a:t> </a:t>
            </a:r>
            <a:r>
              <a:rPr lang="ru-RU" dirty="0" err="1"/>
              <a:t>зв'язку</a:t>
            </a:r>
            <a:r>
              <a:rPr lang="ru-RU" dirty="0"/>
              <a:t> </a:t>
            </a:r>
            <a:r>
              <a:rPr lang="ru-RU" dirty="0" err="1"/>
              <a:t>етапів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, </a:t>
            </a:r>
            <a:r>
              <a:rPr lang="ru-RU" dirty="0" err="1"/>
              <a:t>виконання</a:t>
            </a:r>
            <a:r>
              <a:rPr lang="ru-RU" dirty="0"/>
              <a:t>, </a:t>
            </a:r>
            <a:r>
              <a:rPr lang="ru-RU" dirty="0" err="1"/>
              <a:t>моніторингу</a:t>
            </a:r>
            <a:r>
              <a:rPr lang="ru-RU" dirty="0"/>
              <a:t>  </a:t>
            </a:r>
            <a:r>
              <a:rPr lang="ru-RU" dirty="0" err="1"/>
              <a:t>результативності</a:t>
            </a:r>
            <a:r>
              <a:rPr lang="ru-RU" dirty="0"/>
              <a:t> 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у м. </a:t>
            </a:r>
            <a:r>
              <a:rPr lang="ru-RU" dirty="0" err="1"/>
              <a:t>Миколаєві</a:t>
            </a:r>
            <a:r>
              <a:rPr lang="ru-RU" dirty="0"/>
              <a:t>  у </a:t>
            </a:r>
            <a:r>
              <a:rPr lang="ru-RU" dirty="0" err="1"/>
              <a:t>період</a:t>
            </a:r>
            <a:r>
              <a:rPr lang="ru-RU" dirty="0"/>
              <a:t> 2017-2019 </a:t>
            </a:r>
            <a:r>
              <a:rPr lang="ru-RU" dirty="0" err="1"/>
              <a:t>продемонстрував</a:t>
            </a:r>
            <a:r>
              <a:rPr lang="ru-RU" dirty="0"/>
              <a:t> </a:t>
            </a:r>
            <a:r>
              <a:rPr lang="ru-RU" dirty="0" err="1"/>
              <a:t>що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чіткого</a:t>
            </a:r>
            <a:r>
              <a:rPr lang="ru-RU" dirty="0"/>
              <a:t> </a:t>
            </a:r>
            <a:r>
              <a:rPr lang="ru-RU" dirty="0" err="1"/>
              <a:t>зв’язку</a:t>
            </a:r>
            <a:r>
              <a:rPr lang="ru-RU" dirty="0"/>
              <a:t> причинно-</a:t>
            </a:r>
            <a:r>
              <a:rPr lang="ru-RU" dirty="0" err="1"/>
              <a:t>наслідкового</a:t>
            </a:r>
            <a:r>
              <a:rPr lang="ru-RU" dirty="0"/>
              <a:t>  </a:t>
            </a:r>
            <a:r>
              <a:rPr lang="ru-RU" dirty="0" err="1"/>
              <a:t>зв’язку</a:t>
            </a:r>
            <a:r>
              <a:rPr lang="ru-RU" dirty="0"/>
              <a:t>  </a:t>
            </a:r>
            <a:r>
              <a:rPr lang="ru-RU" dirty="0" err="1"/>
              <a:t>між</a:t>
            </a:r>
            <a:r>
              <a:rPr lang="ru-RU" dirty="0"/>
              <a:t>:</a:t>
            </a:r>
          </a:p>
          <a:p>
            <a:pPr marL="457200" indent="-457200"/>
            <a:r>
              <a:rPr lang="ru-RU" dirty="0" err="1" smtClean="0"/>
              <a:t>плануванням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енергоаудит</a:t>
            </a:r>
            <a:r>
              <a:rPr lang="ru-RU" dirty="0"/>
              <a:t>);</a:t>
            </a:r>
          </a:p>
          <a:p>
            <a:pPr marL="457200" indent="-457200"/>
            <a:r>
              <a:rPr lang="ru-RU" dirty="0" err="1" smtClean="0"/>
              <a:t>виконанням</a:t>
            </a:r>
            <a:r>
              <a:rPr lang="ru-RU" dirty="0" smtClean="0"/>
              <a:t> </a:t>
            </a:r>
            <a:r>
              <a:rPr lang="ru-RU" dirty="0" err="1"/>
              <a:t>заходів</a:t>
            </a:r>
            <a:r>
              <a:rPr lang="ru-RU" dirty="0"/>
              <a:t> (</a:t>
            </a:r>
            <a:r>
              <a:rPr lang="ru-RU" dirty="0" err="1"/>
              <a:t>реконструкція</a:t>
            </a:r>
            <a:r>
              <a:rPr lang="ru-RU" dirty="0"/>
              <a:t> з </a:t>
            </a:r>
            <a:r>
              <a:rPr lang="ru-RU" dirty="0" err="1"/>
              <a:t>термосанацією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проектні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);</a:t>
            </a:r>
          </a:p>
          <a:p>
            <a:pPr marL="457200" indent="-457200"/>
            <a:r>
              <a:rPr lang="ru-RU" dirty="0" smtClean="0"/>
              <a:t> </a:t>
            </a:r>
            <a:r>
              <a:rPr lang="ru-RU" dirty="0" err="1"/>
              <a:t>відстеженням</a:t>
            </a:r>
            <a:r>
              <a:rPr lang="ru-RU" dirty="0"/>
              <a:t> результату (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/>
              <a:t>усі</a:t>
            </a:r>
            <a:r>
              <a:rPr lang="ru-RU" dirty="0"/>
              <a:t> заходи </a:t>
            </a:r>
            <a:r>
              <a:rPr lang="ru-RU" dirty="0" err="1"/>
              <a:t>проводяться</a:t>
            </a:r>
            <a:r>
              <a:rPr lang="ru-RU" dirty="0"/>
              <a:t>, але </a:t>
            </a:r>
            <a:r>
              <a:rPr lang="ru-RU" dirty="0" err="1"/>
              <a:t>взаємозв’язок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незначній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412776"/>
          </a:xfrm>
        </p:spPr>
        <p:txBody>
          <a:bodyPr>
            <a:noAutofit/>
          </a:bodyPr>
          <a:lstStyle/>
          <a:p>
            <a:r>
              <a:rPr lang="ru-RU" sz="3600" dirty="0" err="1"/>
              <a:t>Висновки</a:t>
            </a:r>
            <a:r>
              <a:rPr lang="ru-RU" sz="3600" dirty="0"/>
              <a:t> по </a:t>
            </a:r>
            <a:r>
              <a:rPr lang="ru-RU" sz="3600" dirty="0" err="1"/>
              <a:t>гіпотезі</a:t>
            </a:r>
            <a:r>
              <a:rPr lang="ru-RU" sz="3600" dirty="0"/>
              <a:t> 1: </a:t>
            </a:r>
            <a:br>
              <a:rPr lang="ru-RU" sz="3600" dirty="0"/>
            </a:br>
            <a:r>
              <a:rPr lang="ru-RU" sz="1600" dirty="0" err="1" smtClean="0"/>
              <a:t>Чи</a:t>
            </a:r>
            <a:r>
              <a:rPr lang="ru-RU" sz="1600" dirty="0" smtClean="0"/>
              <a:t> </a:t>
            </a:r>
            <a:r>
              <a:rPr lang="ru-RU" sz="1600" dirty="0" err="1" smtClean="0"/>
              <a:t>існує</a:t>
            </a:r>
            <a:r>
              <a:rPr lang="ru-RU" sz="1600" dirty="0" smtClean="0"/>
              <a:t> </a:t>
            </a:r>
            <a:r>
              <a:rPr lang="ru-RU" sz="1600" dirty="0" err="1" smtClean="0"/>
              <a:t>наявність</a:t>
            </a:r>
            <a:r>
              <a:rPr lang="ru-RU" sz="1600" dirty="0" smtClean="0"/>
              <a:t>  причинно-</a:t>
            </a:r>
            <a:r>
              <a:rPr lang="ru-RU" sz="1600" dirty="0" err="1" smtClean="0"/>
              <a:t>наслідкового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зв'язку</a:t>
            </a:r>
            <a:r>
              <a:rPr lang="ru-RU" sz="1600" dirty="0" smtClean="0"/>
              <a:t> </a:t>
            </a:r>
            <a:r>
              <a:rPr lang="ru-RU" sz="1600" dirty="0" err="1" smtClean="0"/>
              <a:t>між</a:t>
            </a:r>
            <a:r>
              <a:rPr lang="ru-RU" sz="1600" dirty="0" smtClean="0"/>
              <a:t> </a:t>
            </a:r>
            <a:r>
              <a:rPr lang="ru-RU" sz="1600" dirty="0" err="1" smtClean="0"/>
              <a:t>плануванням</a:t>
            </a:r>
            <a:r>
              <a:rPr lang="ru-RU" sz="1600" dirty="0" smtClean="0"/>
              <a:t>, </a:t>
            </a:r>
            <a:r>
              <a:rPr lang="ru-RU" sz="1600" dirty="0" err="1" smtClean="0"/>
              <a:t>виконанням</a:t>
            </a:r>
            <a:r>
              <a:rPr lang="ru-RU" sz="1600" dirty="0" smtClean="0"/>
              <a:t> та </a:t>
            </a:r>
            <a:r>
              <a:rPr lang="ru-RU" sz="1600" dirty="0" err="1" smtClean="0"/>
              <a:t>моніторингом</a:t>
            </a:r>
            <a:r>
              <a:rPr lang="ru-RU" sz="1600" dirty="0" smtClean="0"/>
              <a:t>  </a:t>
            </a:r>
            <a:r>
              <a:rPr lang="ru-RU" sz="1600" dirty="0" err="1" smtClean="0"/>
              <a:t>результативності</a:t>
            </a:r>
            <a:r>
              <a:rPr lang="ru-RU" sz="1600" dirty="0" smtClean="0"/>
              <a:t> 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енергозбереження</a:t>
            </a:r>
            <a:r>
              <a:rPr lang="ru-RU" sz="1600" dirty="0" smtClean="0"/>
              <a:t> у м. </a:t>
            </a:r>
            <a:r>
              <a:rPr lang="ru-RU" sz="1600" dirty="0" err="1" smtClean="0"/>
              <a:t>Миколаєві</a:t>
            </a:r>
            <a:r>
              <a:rPr lang="ru-RU" sz="1600" dirty="0" smtClean="0"/>
              <a:t>  у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 2017-2019.</a:t>
            </a:r>
            <a:br>
              <a:rPr lang="ru-RU" sz="1600" dirty="0" smtClean="0"/>
            </a:br>
            <a:r>
              <a:rPr lang="ru-RU" sz="1600" dirty="0" smtClean="0"/>
              <a:t> (</a:t>
            </a:r>
            <a:r>
              <a:rPr lang="ru-RU" sz="1600" dirty="0" err="1" smtClean="0"/>
              <a:t>Гіпотеза</a:t>
            </a:r>
            <a:r>
              <a:rPr lang="ru-RU" sz="1600" dirty="0" smtClean="0"/>
              <a:t> 1 </a:t>
            </a:r>
            <a:r>
              <a:rPr lang="ru-RU" sz="1600" dirty="0" err="1" smtClean="0"/>
              <a:t>підтверджено</a:t>
            </a:r>
            <a:r>
              <a:rPr lang="ru-RU" sz="1600" dirty="0" smtClean="0"/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6908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1: </a:t>
            </a:r>
            <a:br>
              <a:rPr lang="ru-RU" sz="4000" dirty="0"/>
            </a:br>
            <a:r>
              <a:rPr lang="ru-RU" sz="1800" dirty="0" err="1"/>
              <a:t>Чи</a:t>
            </a:r>
            <a:r>
              <a:rPr lang="ru-RU" sz="1800" dirty="0"/>
              <a:t> </a:t>
            </a: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наявність</a:t>
            </a:r>
            <a:r>
              <a:rPr lang="ru-RU" sz="1800" dirty="0"/>
              <a:t>  причинно-</a:t>
            </a:r>
            <a:r>
              <a:rPr lang="ru-RU" sz="1800" dirty="0" err="1"/>
              <a:t>наслідкового</a:t>
            </a:r>
            <a:r>
              <a:rPr lang="ru-RU" sz="1800" dirty="0"/>
              <a:t> </a:t>
            </a:r>
            <a:r>
              <a:rPr lang="ru-RU" sz="1800" dirty="0" err="1"/>
              <a:t>зв'язку</a:t>
            </a:r>
            <a:r>
              <a:rPr lang="ru-RU" sz="1800" dirty="0"/>
              <a:t> </a:t>
            </a:r>
            <a:r>
              <a:rPr lang="ru-RU" sz="1800" dirty="0" err="1"/>
              <a:t>між</a:t>
            </a:r>
            <a:r>
              <a:rPr lang="ru-RU" sz="1800" dirty="0"/>
              <a:t> </a:t>
            </a:r>
            <a:r>
              <a:rPr lang="ru-RU" sz="1800" dirty="0" err="1"/>
              <a:t>плануванням</a:t>
            </a:r>
            <a:r>
              <a:rPr lang="ru-RU" sz="1800" dirty="0"/>
              <a:t>, </a:t>
            </a:r>
            <a:r>
              <a:rPr lang="ru-RU" sz="1800" dirty="0" err="1"/>
              <a:t>виконанням</a:t>
            </a:r>
            <a:r>
              <a:rPr lang="ru-RU" sz="1800" dirty="0"/>
              <a:t> та  </a:t>
            </a:r>
            <a:r>
              <a:rPr lang="ru-RU" sz="1800" dirty="0" err="1"/>
              <a:t>моніторингом</a:t>
            </a:r>
            <a:r>
              <a:rPr lang="ru-RU" sz="1800" dirty="0"/>
              <a:t>  </a:t>
            </a:r>
            <a:r>
              <a:rPr lang="ru-RU" sz="1800" dirty="0" err="1"/>
              <a:t>результативності</a:t>
            </a:r>
            <a:r>
              <a:rPr lang="ru-RU" sz="1800" dirty="0"/>
              <a:t>  </a:t>
            </a:r>
            <a:r>
              <a:rPr lang="ru-RU" sz="1800" dirty="0" err="1"/>
              <a:t>політики</a:t>
            </a:r>
            <a:r>
              <a:rPr lang="ru-RU" sz="1800" dirty="0"/>
              <a:t> </a:t>
            </a:r>
            <a:r>
              <a:rPr lang="ru-RU" sz="1800" dirty="0" err="1"/>
              <a:t>енергозбереження</a:t>
            </a:r>
            <a:r>
              <a:rPr lang="ru-RU" sz="1800" dirty="0"/>
              <a:t> у м. </a:t>
            </a:r>
            <a:r>
              <a:rPr lang="ru-RU" sz="1800" dirty="0" err="1"/>
              <a:t>Миколаєві</a:t>
            </a:r>
            <a:r>
              <a:rPr lang="ru-RU" sz="1800" dirty="0"/>
              <a:t>  у </a:t>
            </a:r>
            <a:r>
              <a:rPr lang="ru-RU" sz="1800" dirty="0" err="1"/>
              <a:t>період</a:t>
            </a:r>
            <a:r>
              <a:rPr lang="ru-RU" sz="1800" dirty="0"/>
              <a:t> 2017-2019.</a:t>
            </a:r>
            <a:br>
              <a:rPr lang="ru-RU" sz="1800" dirty="0"/>
            </a:br>
            <a:r>
              <a:rPr lang="ru-RU" sz="1800" dirty="0"/>
              <a:t> (</a:t>
            </a:r>
            <a:r>
              <a:rPr lang="ru-RU" sz="1800" dirty="0" err="1"/>
              <a:t>Гіпотеза</a:t>
            </a:r>
            <a:r>
              <a:rPr lang="ru-RU" sz="1800" dirty="0"/>
              <a:t> 1 </a:t>
            </a:r>
            <a:r>
              <a:rPr lang="ru-RU" sz="1800" dirty="0" err="1"/>
              <a:t>підтверджено</a:t>
            </a:r>
            <a:r>
              <a:rPr lang="ru-RU" sz="1600" dirty="0"/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b="1" dirty="0"/>
              <a:t>????? </a:t>
            </a:r>
            <a:r>
              <a:rPr lang="ru-RU" b="1" dirty="0" err="1"/>
              <a:t>Питання</a:t>
            </a:r>
            <a:r>
              <a:rPr lang="ru-RU" b="1" dirty="0"/>
              <a:t>   до Департаменту </a:t>
            </a:r>
            <a:r>
              <a:rPr lang="ru-RU" b="1" dirty="0" err="1"/>
              <a:t>енергетики</a:t>
            </a:r>
            <a:r>
              <a:rPr lang="ru-RU" b="1" dirty="0"/>
              <a:t> ????? : </a:t>
            </a:r>
          </a:p>
          <a:p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107 </a:t>
            </a:r>
            <a:r>
              <a:rPr lang="ru-RU" dirty="0" err="1"/>
              <a:t>аудитів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10 з них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впроваджені</a:t>
            </a:r>
            <a:r>
              <a:rPr lang="ru-RU" dirty="0"/>
              <a:t>? </a:t>
            </a:r>
          </a:p>
          <a:p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/>
              <a:t>розпочинати</a:t>
            </a:r>
            <a:r>
              <a:rPr lang="ru-RU" dirty="0"/>
              <a:t> 29 </a:t>
            </a:r>
            <a:r>
              <a:rPr lang="ru-RU" dirty="0" err="1"/>
              <a:t>проектів</a:t>
            </a:r>
            <a:r>
              <a:rPr lang="ru-RU" dirty="0"/>
              <a:t> «</a:t>
            </a:r>
            <a:r>
              <a:rPr lang="ru-RU" dirty="0" err="1"/>
              <a:t>Реконструкція</a:t>
            </a:r>
            <a:r>
              <a:rPr lang="ru-RU" dirty="0"/>
              <a:t> з </a:t>
            </a:r>
            <a:r>
              <a:rPr lang="ru-RU" dirty="0" err="1"/>
              <a:t>термосанацією</a:t>
            </a:r>
            <a:r>
              <a:rPr lang="ru-RU" dirty="0"/>
              <a:t>» 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на 10 з них проведено </a:t>
            </a:r>
            <a:r>
              <a:rPr lang="ru-RU" dirty="0" err="1"/>
              <a:t>енергоаудити</a:t>
            </a:r>
            <a:r>
              <a:rPr lang="ru-RU" dirty="0"/>
              <a:t>?</a:t>
            </a:r>
          </a:p>
          <a:p>
            <a:r>
              <a:rPr lang="ru-RU" dirty="0" err="1" smtClean="0"/>
              <a:t>Навіщо</a:t>
            </a:r>
            <a:r>
              <a:rPr lang="ru-RU" dirty="0" smtClean="0"/>
              <a:t> </a:t>
            </a:r>
            <a:r>
              <a:rPr lang="ru-RU" dirty="0" err="1"/>
              <a:t>починати</a:t>
            </a:r>
            <a:r>
              <a:rPr lang="ru-RU" dirty="0"/>
              <a:t> 29 </a:t>
            </a:r>
            <a:r>
              <a:rPr lang="ru-RU" dirty="0" err="1"/>
              <a:t>проєктів</a:t>
            </a:r>
            <a:r>
              <a:rPr lang="ru-RU" dirty="0"/>
              <a:t> «</a:t>
            </a:r>
            <a:r>
              <a:rPr lang="ru-RU" dirty="0" err="1"/>
              <a:t>Реконструкція</a:t>
            </a:r>
            <a:r>
              <a:rPr lang="ru-RU" dirty="0"/>
              <a:t> з </a:t>
            </a:r>
            <a:r>
              <a:rPr lang="ru-RU" dirty="0" err="1"/>
              <a:t>термосанацією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проектні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»,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виконано</a:t>
            </a:r>
            <a:r>
              <a:rPr lang="ru-RU" dirty="0"/>
              <a:t> з них </a:t>
            </a:r>
            <a:r>
              <a:rPr lang="ru-RU" dirty="0" err="1"/>
              <a:t>тільки</a:t>
            </a:r>
            <a:r>
              <a:rPr lang="ru-RU" dirty="0"/>
              <a:t> 1?</a:t>
            </a:r>
          </a:p>
          <a:p>
            <a:r>
              <a:rPr lang="ru-RU" dirty="0" err="1"/>
              <a:t>Чому</a:t>
            </a:r>
            <a:r>
              <a:rPr lang="ru-RU" dirty="0"/>
              <a:t> не </a:t>
            </a:r>
            <a:r>
              <a:rPr lang="ru-RU" dirty="0" err="1"/>
              <a:t>можливо</a:t>
            </a:r>
            <a:r>
              <a:rPr lang="ru-RU" dirty="0"/>
              <a:t> провести </a:t>
            </a:r>
            <a:r>
              <a:rPr lang="ru-RU" dirty="0" err="1"/>
              <a:t>енергоаудит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на тих самих </a:t>
            </a:r>
            <a:r>
              <a:rPr lang="ru-RU" dirty="0" err="1"/>
              <a:t>об’єктах</a:t>
            </a:r>
            <a:r>
              <a:rPr lang="ru-RU" dirty="0"/>
              <a:t> </a:t>
            </a:r>
            <a:r>
              <a:rPr lang="ru-RU" dirty="0" err="1"/>
              <a:t>впровадити</a:t>
            </a:r>
            <a:r>
              <a:rPr lang="ru-RU" dirty="0"/>
              <a:t> 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енергоаудиту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моніторинг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енергоносіїв</a:t>
            </a:r>
            <a:r>
              <a:rPr lang="ru-RU" dirty="0"/>
              <a:t> та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? </a:t>
            </a:r>
          </a:p>
          <a:p>
            <a:r>
              <a:rPr lang="ru-RU" dirty="0"/>
              <a:t> </a:t>
            </a:r>
            <a:r>
              <a:rPr lang="ru-RU" dirty="0" err="1"/>
              <a:t>Чому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починати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</a:t>
            </a:r>
            <a:r>
              <a:rPr lang="ru-RU" dirty="0" err="1"/>
              <a:t>проекти</a:t>
            </a:r>
            <a:r>
              <a:rPr lang="ru-RU" dirty="0"/>
              <a:t> </a:t>
            </a: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попередні</a:t>
            </a:r>
            <a:r>
              <a:rPr lang="ru-RU" dirty="0"/>
              <a:t> </a:t>
            </a:r>
            <a:r>
              <a:rPr lang="ru-RU" dirty="0" err="1"/>
              <a:t>почнуть</a:t>
            </a:r>
            <a:r>
              <a:rPr lang="ru-RU" dirty="0"/>
              <a:t> </a:t>
            </a:r>
            <a:r>
              <a:rPr lang="ru-RU" dirty="0" err="1"/>
              <a:t>забезпечувати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енергоносіїв</a:t>
            </a:r>
            <a:r>
              <a:rPr lang="ru-RU" dirty="0"/>
              <a:t> та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!!!</a:t>
            </a:r>
          </a:p>
        </p:txBody>
      </p:sp>
    </p:spTree>
    <p:extLst>
      <p:ext uri="{BB962C8B-B14F-4D97-AF65-F5344CB8AC3E}">
        <p14:creationId xmlns:p14="http://schemas.microsoft.com/office/powerpoint/2010/main" xmlns="" val="174375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252728"/>
          </a:xfrm>
        </p:spPr>
        <p:txBody>
          <a:bodyPr>
            <a:normAutofit/>
          </a:bodyPr>
          <a:lstStyle/>
          <a:p>
            <a:r>
              <a:rPr lang="uk-UA" dirty="0" err="1" smtClean="0"/>
              <a:t>Инфографіка</a:t>
            </a:r>
            <a:r>
              <a:rPr lang="uk-UA" dirty="0" smtClean="0"/>
              <a:t> по гіпотезі 1</a:t>
            </a:r>
            <a:endParaRPr lang="ru-RU" dirty="0"/>
          </a:p>
        </p:txBody>
      </p:sp>
      <p:pic>
        <p:nvPicPr>
          <p:cNvPr id="4" name="Рисунок 3" descr="C:\Users\Виталий\Desktop\photo_2020-04-22_12-33-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32384" y="1700808"/>
            <a:ext cx="6588224" cy="484169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914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Заходи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впроваджуються</a:t>
            </a:r>
            <a:r>
              <a:rPr lang="ru-RU" dirty="0"/>
              <a:t> на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у рамках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Департаментом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 в </a:t>
            </a:r>
            <a:r>
              <a:rPr lang="ru-RU" dirty="0" err="1"/>
              <a:t>період</a:t>
            </a:r>
            <a:r>
              <a:rPr lang="ru-RU" dirty="0"/>
              <a:t> 2017-2019, 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за </a:t>
            </a:r>
            <a:r>
              <a:rPr lang="ru-RU" dirty="0" err="1"/>
              <a:t>виключенням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з </a:t>
            </a:r>
            <a:r>
              <a:rPr lang="ru-RU" dirty="0" err="1"/>
              <a:t>семі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: </a:t>
            </a:r>
          </a:p>
          <a:p>
            <a:r>
              <a:rPr lang="ru-RU" dirty="0"/>
              <a:t>«Заходи з </a:t>
            </a:r>
            <a:r>
              <a:rPr lang="ru-RU" dirty="0" err="1"/>
              <a:t>енергозбереження</a:t>
            </a:r>
            <a:r>
              <a:rPr lang="ru-RU" dirty="0"/>
              <a:t>»</a:t>
            </a:r>
          </a:p>
          <a:p>
            <a:r>
              <a:rPr lang="ru-RU" dirty="0"/>
              <a:t>«</a:t>
            </a:r>
            <a:r>
              <a:rPr lang="ru-RU" dirty="0" err="1"/>
              <a:t>Реконструкція</a:t>
            </a:r>
            <a:r>
              <a:rPr lang="ru-RU" dirty="0"/>
              <a:t> з </a:t>
            </a:r>
            <a:r>
              <a:rPr lang="ru-RU" dirty="0" err="1"/>
              <a:t>термосанацією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проектні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»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1.	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аудитів</a:t>
            </a:r>
            <a:r>
              <a:rPr lang="ru-RU" dirty="0"/>
              <a:t>  та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енергетичних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»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– </a:t>
            </a:r>
            <a:r>
              <a:rPr lang="ru-RU" dirty="0" err="1"/>
              <a:t>відсутня</a:t>
            </a:r>
            <a:r>
              <a:rPr lang="ru-RU" dirty="0" smtClean="0"/>
              <a:t>.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2.	 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</a:t>
            </a:r>
            <a:r>
              <a:rPr lang="ru-RU" dirty="0" err="1"/>
              <a:t>відшкодуванні</a:t>
            </a:r>
            <a:r>
              <a:rPr lang="ru-RU" dirty="0"/>
              <a:t> </a:t>
            </a:r>
            <a:r>
              <a:rPr lang="ru-RU" dirty="0" err="1"/>
              <a:t>відсоткових</a:t>
            </a:r>
            <a:r>
              <a:rPr lang="ru-RU" dirty="0"/>
              <a:t> ставок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 кредиту за кредитами, </a:t>
            </a:r>
            <a:r>
              <a:rPr lang="ru-RU" dirty="0" err="1"/>
              <a:t>залученими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енергозбереження</a:t>
            </a:r>
            <a:r>
              <a:rPr lang="ru-RU" dirty="0"/>
              <a:t>»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, та у </a:t>
            </a:r>
            <a:r>
              <a:rPr lang="ru-RU" dirty="0" err="1"/>
              <a:t>перспективі</a:t>
            </a:r>
            <a:r>
              <a:rPr lang="ru-RU" dirty="0"/>
              <a:t> - </a:t>
            </a:r>
            <a:r>
              <a:rPr lang="ru-RU" dirty="0" err="1"/>
              <a:t>відсутня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</p:spTree>
    <p:extLst>
      <p:ext uri="{BB962C8B-B14F-4D97-AF65-F5344CB8AC3E}">
        <p14:creationId xmlns:p14="http://schemas.microsoft.com/office/powerpoint/2010/main" xmlns="" val="137468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 smtClean="0"/>
              <a:t>3.	</a:t>
            </a:r>
            <a:r>
              <a:rPr lang="ru-RU" dirty="0" err="1" smtClean="0"/>
              <a:t>Скорочення</a:t>
            </a:r>
            <a:r>
              <a:rPr lang="ru-RU" dirty="0" smtClean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«Заходи з </a:t>
            </a:r>
            <a:r>
              <a:rPr lang="ru-RU" dirty="0" err="1"/>
              <a:t>енергозбереження</a:t>
            </a:r>
            <a:r>
              <a:rPr lang="ru-RU" dirty="0"/>
              <a:t>»  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– </a:t>
            </a:r>
            <a:r>
              <a:rPr lang="ru-RU" dirty="0" err="1"/>
              <a:t>невідоме</a:t>
            </a:r>
            <a:r>
              <a:rPr lang="ru-RU" dirty="0"/>
              <a:t>, але </a:t>
            </a:r>
            <a:r>
              <a:rPr lang="ru-RU" dirty="0" err="1"/>
              <a:t>можливе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 smtClean="0"/>
              <a:t>У </a:t>
            </a:r>
            <a:r>
              <a:rPr lang="ru-RU" dirty="0" err="1"/>
              <a:t>звіті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паспорту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7640 «Заходи з </a:t>
            </a:r>
            <a:r>
              <a:rPr lang="ru-RU" dirty="0" err="1"/>
              <a:t>енергозбереження</a:t>
            </a:r>
            <a:r>
              <a:rPr lang="ru-RU" dirty="0"/>
              <a:t>»  за 2019р. - </a:t>
            </a:r>
            <a:r>
              <a:rPr lang="ru-RU" dirty="0" err="1"/>
              <a:t>присутній</a:t>
            </a:r>
            <a:r>
              <a:rPr lang="ru-RU" dirty="0"/>
              <a:t>  </a:t>
            </a:r>
            <a:r>
              <a:rPr lang="ru-RU" dirty="0" err="1"/>
              <a:t>показник</a:t>
            </a:r>
            <a:r>
              <a:rPr lang="ru-RU" dirty="0"/>
              <a:t>  </a:t>
            </a:r>
            <a:r>
              <a:rPr lang="ru-RU" dirty="0" err="1"/>
              <a:t>якості</a:t>
            </a:r>
            <a:r>
              <a:rPr lang="ru-RU" dirty="0"/>
              <a:t> «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річної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оплату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капітальних</a:t>
            </a:r>
            <a:r>
              <a:rPr lang="ru-RU" dirty="0"/>
              <a:t> </a:t>
            </a:r>
            <a:r>
              <a:rPr lang="ru-RU" dirty="0" err="1"/>
              <a:t>ремонтів</a:t>
            </a:r>
            <a:r>
              <a:rPr lang="ru-RU" dirty="0"/>
              <a:t> з метою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» - 399,321%. </a:t>
            </a:r>
          </a:p>
          <a:p>
            <a:pPr marL="118872" indent="0">
              <a:buNone/>
            </a:pPr>
            <a:r>
              <a:rPr lang="ru-RU" dirty="0"/>
              <a:t>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єдиного</a:t>
            </a:r>
            <a:r>
              <a:rPr lang="ru-RU" dirty="0"/>
              <a:t>  </a:t>
            </a:r>
            <a:r>
              <a:rPr lang="ru-RU" dirty="0" err="1"/>
              <a:t>показника</a:t>
            </a:r>
            <a:r>
              <a:rPr lang="ru-RU" dirty="0"/>
              <a:t> 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 </a:t>
            </a:r>
            <a:r>
              <a:rPr lang="ru-RU" dirty="0" err="1"/>
              <a:t>об’єму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. </a:t>
            </a:r>
            <a:r>
              <a:rPr lang="ru-RU" dirty="0" err="1"/>
              <a:t>Було</a:t>
            </a:r>
            <a:r>
              <a:rPr lang="ru-RU" dirty="0"/>
              <a:t> подано запит на </a:t>
            </a:r>
            <a:r>
              <a:rPr lang="ru-RU" dirty="0" err="1"/>
              <a:t>інформацію</a:t>
            </a:r>
            <a:r>
              <a:rPr lang="ru-RU" dirty="0"/>
              <a:t> до Департаменту </a:t>
            </a:r>
            <a:r>
              <a:rPr lang="ru-RU" dirty="0" err="1"/>
              <a:t>енергетики</a:t>
            </a:r>
            <a:r>
              <a:rPr lang="ru-RU" dirty="0"/>
              <a:t>, але </a:t>
            </a:r>
            <a:r>
              <a:rPr lang="ru-RU" dirty="0" err="1"/>
              <a:t>інформативна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не </a:t>
            </a:r>
            <a:r>
              <a:rPr lang="ru-RU" dirty="0" err="1"/>
              <a:t>отримана</a:t>
            </a:r>
            <a:r>
              <a:rPr lang="ru-RU" dirty="0"/>
              <a:t>. </a:t>
            </a:r>
            <a:r>
              <a:rPr lang="ru-RU" dirty="0" err="1"/>
              <a:t>Чекаємо</a:t>
            </a:r>
            <a:r>
              <a:rPr lang="ru-RU" dirty="0"/>
              <a:t> </a:t>
            </a:r>
            <a:r>
              <a:rPr lang="ru-RU" dirty="0" err="1"/>
              <a:t>відповідь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478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Висновки</a:t>
            </a:r>
            <a:r>
              <a:rPr lang="ru-RU" sz="4000" dirty="0"/>
              <a:t> по </a:t>
            </a:r>
            <a:r>
              <a:rPr lang="ru-RU" sz="4000" dirty="0" err="1"/>
              <a:t>гіпотезі</a:t>
            </a:r>
            <a:r>
              <a:rPr lang="ru-RU" sz="4000" dirty="0"/>
              <a:t>   2: </a:t>
            </a:r>
            <a:br>
              <a:rPr lang="ru-RU" sz="4000" dirty="0"/>
            </a:br>
            <a:r>
              <a:rPr lang="ru-RU" sz="1600" dirty="0"/>
              <a:t>Заходи, </a:t>
            </a:r>
            <a:r>
              <a:rPr lang="ru-RU" sz="1600" dirty="0" err="1"/>
              <a:t>які</a:t>
            </a:r>
            <a:r>
              <a:rPr lang="ru-RU" sz="1600" dirty="0"/>
              <a:t> </a:t>
            </a:r>
            <a:r>
              <a:rPr lang="ru-RU" sz="1600" dirty="0" err="1"/>
              <a:t>впроваджуються</a:t>
            </a:r>
            <a:r>
              <a:rPr lang="ru-RU" sz="1600" dirty="0"/>
              <a:t> на </a:t>
            </a:r>
            <a:r>
              <a:rPr lang="ru-RU" sz="1600" dirty="0" err="1"/>
              <a:t>постійної</a:t>
            </a:r>
            <a:r>
              <a:rPr lang="ru-RU" sz="1600" dirty="0"/>
              <a:t> </a:t>
            </a:r>
            <a:r>
              <a:rPr lang="ru-RU" sz="1600" dirty="0" err="1"/>
              <a:t>основі</a:t>
            </a:r>
            <a:r>
              <a:rPr lang="ru-RU" sz="1600" dirty="0"/>
              <a:t> у рамках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програм</a:t>
            </a:r>
            <a:r>
              <a:rPr lang="ru-RU" sz="1600" dirty="0"/>
              <a:t>, Департаментом </a:t>
            </a:r>
            <a:r>
              <a:rPr lang="ru-RU" sz="1600" dirty="0" err="1"/>
              <a:t>енергетики</a:t>
            </a:r>
            <a:r>
              <a:rPr lang="ru-RU" sz="1600" dirty="0"/>
              <a:t>,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інноваційних</a:t>
            </a:r>
            <a:r>
              <a:rPr lang="ru-RU" sz="1600" dirty="0"/>
              <a:t> </a:t>
            </a:r>
            <a:r>
              <a:rPr lang="ru-RU" sz="1600" dirty="0" err="1"/>
              <a:t>технологій</a:t>
            </a:r>
            <a:r>
              <a:rPr lang="ru-RU" sz="1600" dirty="0"/>
              <a:t>  в </a:t>
            </a:r>
            <a:r>
              <a:rPr lang="ru-RU" sz="1600" dirty="0" err="1"/>
              <a:t>період</a:t>
            </a:r>
            <a:r>
              <a:rPr lang="ru-RU" sz="1600" dirty="0"/>
              <a:t> 2017-2019,  не </a:t>
            </a:r>
            <a:r>
              <a:rPr lang="ru-RU" sz="1600" dirty="0" err="1"/>
              <a:t>здатні</a:t>
            </a:r>
            <a:r>
              <a:rPr lang="ru-RU" sz="1600" dirty="0"/>
              <a:t> </a:t>
            </a:r>
            <a:r>
              <a:rPr lang="ru-RU" sz="1600" dirty="0" err="1"/>
              <a:t>забезпечити</a:t>
            </a:r>
            <a:r>
              <a:rPr lang="ru-RU" sz="1600" dirty="0"/>
              <a:t> </a:t>
            </a:r>
            <a:r>
              <a:rPr lang="ru-RU" sz="1600" dirty="0" err="1"/>
              <a:t>скорочення</a:t>
            </a:r>
            <a:r>
              <a:rPr lang="ru-RU" sz="1600" dirty="0"/>
              <a:t> </a:t>
            </a:r>
            <a:r>
              <a:rPr lang="ru-RU" sz="1600" dirty="0" err="1"/>
              <a:t>споживання</a:t>
            </a:r>
            <a:r>
              <a:rPr lang="ru-RU" sz="1600" dirty="0"/>
              <a:t> </a:t>
            </a:r>
            <a:r>
              <a:rPr lang="ru-RU" sz="1600" dirty="0" err="1"/>
              <a:t>енергоресурсів</a:t>
            </a:r>
            <a:r>
              <a:rPr lang="ru-RU" sz="1600" dirty="0"/>
              <a:t> та </a:t>
            </a:r>
            <a:r>
              <a:rPr lang="ru-RU" sz="1600" dirty="0" err="1"/>
              <a:t>економію</a:t>
            </a:r>
            <a:r>
              <a:rPr lang="ru-RU" sz="1600" dirty="0"/>
              <a:t> </a:t>
            </a:r>
            <a:r>
              <a:rPr lang="ru-RU" sz="1600" dirty="0" err="1"/>
              <a:t>бюджетних</a:t>
            </a:r>
            <a:r>
              <a:rPr lang="ru-RU" sz="1600" dirty="0"/>
              <a:t> </a:t>
            </a:r>
            <a:r>
              <a:rPr lang="ru-RU" sz="1600" dirty="0" err="1"/>
              <a:t>коштів</a:t>
            </a:r>
            <a:r>
              <a:rPr lang="ru-RU" sz="1600" dirty="0"/>
              <a:t>.</a:t>
            </a:r>
            <a:br>
              <a:rPr lang="ru-RU" sz="1600" dirty="0"/>
            </a:br>
            <a:r>
              <a:rPr lang="ru-RU" sz="1600" dirty="0"/>
              <a:t> (</a:t>
            </a:r>
            <a:r>
              <a:rPr lang="ru-RU" sz="1600" dirty="0" err="1"/>
              <a:t>Гіпотеза</a:t>
            </a:r>
            <a:r>
              <a:rPr lang="ru-RU" sz="1600" dirty="0"/>
              <a:t> 2 </a:t>
            </a:r>
            <a:r>
              <a:rPr lang="ru-RU" sz="1600" dirty="0" err="1"/>
              <a:t>підтверджено</a:t>
            </a:r>
            <a:r>
              <a:rPr lang="ru-RU" sz="1600" dirty="0"/>
              <a:t> для 5-ти </a:t>
            </a:r>
            <a:r>
              <a:rPr lang="ru-RU" sz="1600" dirty="0" err="1"/>
              <a:t>заходів</a:t>
            </a:r>
            <a:r>
              <a:rPr lang="ru-RU" sz="1600" dirty="0"/>
              <a:t> з 7-мі)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118872" indent="0">
              <a:buNone/>
            </a:pPr>
            <a:r>
              <a:rPr lang="ru-RU" dirty="0"/>
              <a:t>4.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сталого</a:t>
            </a:r>
            <a:r>
              <a:rPr lang="ru-RU" dirty="0"/>
              <a:t> </a:t>
            </a:r>
            <a:r>
              <a:rPr lang="ru-RU" dirty="0" err="1"/>
              <a:t>енергетичного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»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, та у </a:t>
            </a:r>
            <a:r>
              <a:rPr lang="ru-RU" dirty="0" err="1"/>
              <a:t>перспективі</a:t>
            </a:r>
            <a:r>
              <a:rPr lang="ru-RU" dirty="0"/>
              <a:t> - </a:t>
            </a:r>
            <a:r>
              <a:rPr lang="ru-RU" dirty="0" err="1"/>
              <a:t>відсутня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/>
              <a:t>5.	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відкритого</a:t>
            </a:r>
            <a:r>
              <a:rPr lang="ru-RU" dirty="0"/>
              <a:t> </a:t>
            </a:r>
            <a:r>
              <a:rPr lang="ru-RU" dirty="0" err="1"/>
              <a:t>консультаційного</a:t>
            </a:r>
            <a:r>
              <a:rPr lang="ru-RU" dirty="0"/>
              <a:t> центру з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» для </a:t>
            </a:r>
            <a:r>
              <a:rPr lang="ru-RU" dirty="0" err="1"/>
              <a:t>населення</a:t>
            </a:r>
            <a:r>
              <a:rPr lang="ru-RU" dirty="0"/>
              <a:t>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, та у </a:t>
            </a:r>
            <a:r>
              <a:rPr lang="ru-RU" dirty="0" err="1"/>
              <a:t>перспективі</a:t>
            </a:r>
            <a:r>
              <a:rPr lang="ru-RU" dirty="0"/>
              <a:t> - </a:t>
            </a:r>
            <a:r>
              <a:rPr lang="ru-RU" dirty="0" err="1"/>
              <a:t>відсутня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/>
              <a:t>6.	 «</a:t>
            </a:r>
            <a:r>
              <a:rPr lang="ru-RU" dirty="0" err="1"/>
              <a:t>Внески</a:t>
            </a:r>
            <a:r>
              <a:rPr lang="ru-RU" dirty="0"/>
              <a:t> до статутного </a:t>
            </a:r>
            <a:r>
              <a:rPr lang="ru-RU" dirty="0" err="1"/>
              <a:t>капіталу</a:t>
            </a:r>
            <a:r>
              <a:rPr lang="ru-RU" dirty="0"/>
              <a:t>» </a:t>
            </a:r>
            <a:r>
              <a:rPr lang="ru-RU" dirty="0" err="1"/>
              <a:t>це</a:t>
            </a:r>
            <a:r>
              <a:rPr lang="ru-RU" dirty="0"/>
              <a:t> не є </a:t>
            </a:r>
            <a:r>
              <a:rPr lang="ru-RU" dirty="0" err="1"/>
              <a:t>енергозберігаючий</a:t>
            </a:r>
            <a:r>
              <a:rPr lang="ru-RU" dirty="0"/>
              <a:t> </a:t>
            </a:r>
            <a:r>
              <a:rPr lang="ru-RU" dirty="0" err="1"/>
              <a:t>захід</a:t>
            </a:r>
            <a:r>
              <a:rPr lang="ru-RU" dirty="0"/>
              <a:t>. Тому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, та у </a:t>
            </a:r>
            <a:r>
              <a:rPr lang="ru-RU" dirty="0" err="1"/>
              <a:t>перспективі</a:t>
            </a:r>
            <a:r>
              <a:rPr lang="ru-RU" dirty="0"/>
              <a:t> - </a:t>
            </a:r>
            <a:r>
              <a:rPr lang="ru-RU" dirty="0" err="1"/>
              <a:t>відсутня</a:t>
            </a:r>
            <a:r>
              <a:rPr lang="ru-RU" dirty="0"/>
              <a:t>.</a:t>
            </a:r>
          </a:p>
          <a:p>
            <a:pPr marL="118872" indent="0">
              <a:buNone/>
            </a:pPr>
            <a:r>
              <a:rPr lang="ru-RU" dirty="0"/>
              <a:t>7.	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заходу «</a:t>
            </a:r>
            <a:r>
              <a:rPr lang="ru-RU" dirty="0" err="1"/>
              <a:t>Реконструкція</a:t>
            </a:r>
            <a:r>
              <a:rPr lang="ru-RU" dirty="0"/>
              <a:t> з </a:t>
            </a:r>
            <a:r>
              <a:rPr lang="ru-RU" dirty="0" err="1"/>
              <a:t>термосанацією</a:t>
            </a:r>
            <a:r>
              <a:rPr lang="ru-RU" dirty="0"/>
              <a:t>, у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err="1"/>
              <a:t>проектні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» у </a:t>
            </a:r>
            <a:r>
              <a:rPr lang="ru-RU" dirty="0" err="1"/>
              <a:t>відповідний</a:t>
            </a:r>
            <a:r>
              <a:rPr lang="ru-RU" dirty="0"/>
              <a:t> </a:t>
            </a:r>
            <a:r>
              <a:rPr lang="ru-RU" dirty="0" err="1"/>
              <a:t>бюджетний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, та у </a:t>
            </a:r>
            <a:r>
              <a:rPr lang="ru-RU" dirty="0" err="1"/>
              <a:t>перспективі</a:t>
            </a:r>
            <a:r>
              <a:rPr lang="ru-RU" dirty="0"/>
              <a:t> – </a:t>
            </a:r>
            <a:r>
              <a:rPr lang="ru-RU" dirty="0" err="1"/>
              <a:t>присутнє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018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408176"/>
          </a:xfrm>
        </p:spPr>
        <p:txBody>
          <a:bodyPr>
            <a:noAutofit/>
          </a:bodyPr>
          <a:lstStyle/>
          <a:p>
            <a:pPr lvl="0">
              <a:spcBef>
                <a:spcPct val="20000"/>
              </a:spcBef>
            </a:pPr>
            <a:r>
              <a:rPr lang="ru-RU" sz="3600" dirty="0" err="1" smtClean="0"/>
              <a:t>Висновки</a:t>
            </a:r>
            <a:r>
              <a:rPr lang="ru-RU" sz="3600" dirty="0" smtClean="0"/>
              <a:t> </a:t>
            </a:r>
            <a:r>
              <a:rPr lang="ru-RU" sz="3600" dirty="0"/>
              <a:t>по </a:t>
            </a:r>
            <a:r>
              <a:rPr lang="ru-RU" sz="3600" dirty="0" err="1"/>
              <a:t>Гіпотезі</a:t>
            </a:r>
            <a:r>
              <a:rPr lang="ru-RU" sz="3600" dirty="0"/>
              <a:t> 3: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1200" dirty="0" err="1" smtClean="0"/>
              <a:t>Політика</a:t>
            </a:r>
            <a:r>
              <a:rPr lang="ru-RU" sz="1200" dirty="0" smtClean="0"/>
              <a:t>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та </a:t>
            </a:r>
            <a:r>
              <a:rPr lang="ru-RU" sz="1200" dirty="0" err="1"/>
              <a:t>енергоефективності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реалізується</a:t>
            </a:r>
            <a:r>
              <a:rPr lang="ru-RU" sz="1200" dirty="0"/>
              <a:t> Департаментом </a:t>
            </a:r>
            <a:r>
              <a:rPr lang="ru-RU" sz="1200" dirty="0" err="1"/>
              <a:t>енергетики</a:t>
            </a:r>
            <a:r>
              <a:rPr lang="ru-RU" sz="1200" dirty="0"/>
              <a:t>,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та </a:t>
            </a:r>
            <a:r>
              <a:rPr lang="ru-RU" sz="1200" dirty="0" err="1"/>
              <a:t>впровадження</a:t>
            </a:r>
            <a:r>
              <a:rPr lang="ru-RU" sz="1200" dirty="0"/>
              <a:t> </a:t>
            </a:r>
            <a:r>
              <a:rPr lang="ru-RU" sz="1200" dirty="0" err="1"/>
              <a:t>інноваційних</a:t>
            </a:r>
            <a:r>
              <a:rPr lang="ru-RU" sz="1200" dirty="0"/>
              <a:t> </a:t>
            </a:r>
            <a:r>
              <a:rPr lang="ru-RU" sz="1200" dirty="0" err="1"/>
              <a:t>технологій</a:t>
            </a:r>
            <a:r>
              <a:rPr lang="ru-RU" sz="1200" dirty="0"/>
              <a:t> ММР  </a:t>
            </a:r>
            <a:r>
              <a:rPr lang="ru-RU" sz="1200" dirty="0" err="1"/>
              <a:t>неефективна</a:t>
            </a:r>
            <a:r>
              <a:rPr lang="ru-RU" sz="1200" dirty="0"/>
              <a:t> з точки </a:t>
            </a:r>
            <a:r>
              <a:rPr lang="ru-RU" sz="1200" dirty="0" err="1"/>
              <a:t>зору</a:t>
            </a:r>
            <a:r>
              <a:rPr lang="ru-RU" sz="1200" dirty="0"/>
              <a:t> </a:t>
            </a:r>
            <a:r>
              <a:rPr lang="ru-RU" sz="1200" dirty="0" err="1"/>
              <a:t>економічної</a:t>
            </a:r>
            <a:r>
              <a:rPr lang="ru-RU" sz="1200" dirty="0"/>
              <a:t> </a:t>
            </a:r>
            <a:r>
              <a:rPr lang="ru-RU" sz="1200" dirty="0" err="1"/>
              <a:t>доцільності</a:t>
            </a:r>
            <a:r>
              <a:rPr lang="ru-RU" sz="1200" dirty="0"/>
              <a:t> для бюджету </a:t>
            </a:r>
            <a:r>
              <a:rPr lang="ru-RU" sz="1200" dirty="0" err="1"/>
              <a:t>місця</a:t>
            </a:r>
            <a:r>
              <a:rPr lang="ru-RU" sz="1200" dirty="0"/>
              <a:t>. </a:t>
            </a:r>
            <a:r>
              <a:rPr lang="ru-RU" sz="1200" dirty="0" err="1"/>
              <a:t>Обсяг</a:t>
            </a:r>
            <a:r>
              <a:rPr lang="ru-RU" sz="1200" dirty="0"/>
              <a:t> </a:t>
            </a:r>
            <a:r>
              <a:rPr lang="ru-RU" sz="1200" dirty="0" err="1"/>
              <a:t>бюджетних</a:t>
            </a:r>
            <a:r>
              <a:rPr lang="ru-RU" sz="1200" dirty="0"/>
              <a:t> </a:t>
            </a:r>
            <a:r>
              <a:rPr lang="ru-RU" sz="1200" dirty="0" err="1"/>
              <a:t>витрат</a:t>
            </a:r>
            <a:r>
              <a:rPr lang="ru-RU" sz="1200" dirty="0"/>
              <a:t> на </a:t>
            </a:r>
            <a:r>
              <a:rPr lang="ru-RU" sz="1200" dirty="0" err="1"/>
              <a:t>проведення</a:t>
            </a:r>
            <a:r>
              <a:rPr lang="ru-RU" sz="1200" dirty="0"/>
              <a:t> </a:t>
            </a:r>
            <a:r>
              <a:rPr lang="ru-RU" sz="1200" dirty="0" err="1"/>
              <a:t>політики</a:t>
            </a:r>
            <a:r>
              <a:rPr lang="ru-RU" sz="1200" dirty="0"/>
              <a:t>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</a:t>
            </a:r>
            <a:r>
              <a:rPr lang="ru-RU" sz="1200" dirty="0" err="1"/>
              <a:t>значно</a:t>
            </a:r>
            <a:r>
              <a:rPr lang="ru-RU" sz="1200" dirty="0"/>
              <a:t> </a:t>
            </a:r>
            <a:r>
              <a:rPr lang="ru-RU" sz="1200" dirty="0" err="1"/>
              <a:t>перевищує</a:t>
            </a:r>
            <a:r>
              <a:rPr lang="ru-RU" sz="1200" dirty="0"/>
              <a:t> </a:t>
            </a:r>
            <a:r>
              <a:rPr lang="ru-RU" sz="1200" dirty="0" err="1"/>
              <a:t>обсяг</a:t>
            </a:r>
            <a:r>
              <a:rPr lang="ru-RU" sz="1200" dirty="0"/>
              <a:t> </a:t>
            </a:r>
            <a:r>
              <a:rPr lang="ru-RU" sz="1200" dirty="0" err="1"/>
              <a:t>зекономлених</a:t>
            </a:r>
            <a:r>
              <a:rPr lang="ru-RU" sz="1200" dirty="0"/>
              <a:t> </a:t>
            </a:r>
            <a:r>
              <a:rPr lang="ru-RU" sz="1200" dirty="0" err="1"/>
              <a:t>бюджетних</a:t>
            </a:r>
            <a:r>
              <a:rPr lang="ru-RU" sz="1200" dirty="0"/>
              <a:t> </a:t>
            </a:r>
            <a:r>
              <a:rPr lang="ru-RU" sz="1200" dirty="0" err="1"/>
              <a:t>коштів</a:t>
            </a:r>
            <a:r>
              <a:rPr lang="ru-RU" sz="1200" dirty="0"/>
              <a:t>,  </a:t>
            </a:r>
            <a:r>
              <a:rPr lang="ru-RU" sz="1200" dirty="0" err="1"/>
              <a:t>отриманих</a:t>
            </a:r>
            <a:r>
              <a:rPr lang="ru-RU" sz="1200" dirty="0"/>
              <a:t> за результатами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 (</a:t>
            </a:r>
            <a:r>
              <a:rPr lang="ru-RU" sz="1200" dirty="0" err="1"/>
              <a:t>Гіпотеза</a:t>
            </a:r>
            <a:r>
              <a:rPr lang="ru-RU" sz="1200" dirty="0"/>
              <a:t> 3 </a:t>
            </a:r>
            <a:r>
              <a:rPr lang="ru-RU" sz="1200" dirty="0" err="1"/>
              <a:t>підтверджено</a:t>
            </a:r>
            <a:r>
              <a:rPr lang="ru-RU" sz="1200" dirty="0"/>
              <a:t>)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 smtClean="0"/>
              <a:t>Політика</a:t>
            </a:r>
            <a:r>
              <a:rPr lang="ru-RU" dirty="0" smtClean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енергоефективності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Департаментом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ММР  </a:t>
            </a:r>
            <a:r>
              <a:rPr lang="ru-RU" dirty="0" err="1"/>
              <a:t>неефективна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доцільності</a:t>
            </a:r>
            <a:r>
              <a:rPr lang="ru-RU" dirty="0"/>
              <a:t> для бюджету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 </a:t>
            </a:r>
            <a:r>
              <a:rPr lang="ru-RU" dirty="0" err="1"/>
              <a:t>отриманих</a:t>
            </a:r>
            <a:r>
              <a:rPr lang="ru-RU" dirty="0"/>
              <a:t> за результатами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Згідно</a:t>
            </a:r>
            <a:r>
              <a:rPr lang="ru-RU" dirty="0" smtClean="0"/>
              <a:t> </a:t>
            </a:r>
            <a:r>
              <a:rPr lang="ru-RU" dirty="0" err="1" smtClean="0"/>
              <a:t>Законодавства</a:t>
            </a:r>
            <a:r>
              <a:rPr lang="ru-RU" dirty="0" smtClean="0"/>
              <a:t> </a:t>
            </a:r>
            <a:r>
              <a:rPr lang="ru-RU" dirty="0" err="1"/>
              <a:t>України</a:t>
            </a:r>
            <a:r>
              <a:rPr lang="ru-RU" dirty="0"/>
              <a:t>, результат </a:t>
            </a:r>
            <a:r>
              <a:rPr lang="ru-RU" dirty="0" err="1"/>
              <a:t>енергозбереження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вимірний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в натуральному і грошовому </a:t>
            </a:r>
            <a:r>
              <a:rPr lang="ru-RU" dirty="0" err="1"/>
              <a:t>вираженні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6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08176"/>
          </a:xfrm>
        </p:spPr>
        <p:txBody>
          <a:bodyPr>
            <a:noAutofit/>
          </a:bodyPr>
          <a:lstStyle/>
          <a:p>
            <a:r>
              <a:rPr lang="ru-RU" sz="3600" dirty="0" err="1"/>
              <a:t>Висновки</a:t>
            </a:r>
            <a:r>
              <a:rPr lang="ru-RU" sz="3600" dirty="0"/>
              <a:t> по </a:t>
            </a:r>
            <a:r>
              <a:rPr lang="ru-RU" sz="3600" dirty="0" err="1"/>
              <a:t>Гіпотезі</a:t>
            </a:r>
            <a:r>
              <a:rPr lang="ru-RU" sz="3600" dirty="0"/>
              <a:t> 3: </a:t>
            </a:r>
            <a:br>
              <a:rPr lang="ru-RU" sz="3600" dirty="0"/>
            </a:br>
            <a:r>
              <a:rPr lang="ru-RU" sz="1200" dirty="0" err="1"/>
              <a:t>Політика</a:t>
            </a:r>
            <a:r>
              <a:rPr lang="ru-RU" sz="1200" dirty="0"/>
              <a:t>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та </a:t>
            </a:r>
            <a:r>
              <a:rPr lang="ru-RU" sz="1200" dirty="0" err="1"/>
              <a:t>енергоефективності</a:t>
            </a:r>
            <a:r>
              <a:rPr lang="ru-RU" sz="1200" dirty="0"/>
              <a:t>, </a:t>
            </a:r>
            <a:r>
              <a:rPr lang="ru-RU" sz="1200" dirty="0" err="1"/>
              <a:t>що</a:t>
            </a:r>
            <a:r>
              <a:rPr lang="ru-RU" sz="1200" dirty="0"/>
              <a:t> </a:t>
            </a:r>
            <a:r>
              <a:rPr lang="ru-RU" sz="1200" dirty="0" err="1"/>
              <a:t>реалізується</a:t>
            </a:r>
            <a:r>
              <a:rPr lang="ru-RU" sz="1200" dirty="0"/>
              <a:t> Департаментом </a:t>
            </a:r>
            <a:r>
              <a:rPr lang="ru-RU" sz="1200" dirty="0" err="1"/>
              <a:t>енергетики</a:t>
            </a:r>
            <a:r>
              <a:rPr lang="ru-RU" sz="1200" dirty="0"/>
              <a:t>,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та </a:t>
            </a:r>
            <a:r>
              <a:rPr lang="ru-RU" sz="1200" dirty="0" err="1"/>
              <a:t>впровадження</a:t>
            </a:r>
            <a:r>
              <a:rPr lang="ru-RU" sz="1200" dirty="0"/>
              <a:t> </a:t>
            </a:r>
            <a:r>
              <a:rPr lang="ru-RU" sz="1200" dirty="0" err="1"/>
              <a:t>інноваційних</a:t>
            </a:r>
            <a:r>
              <a:rPr lang="ru-RU" sz="1200" dirty="0"/>
              <a:t> </a:t>
            </a:r>
            <a:r>
              <a:rPr lang="ru-RU" sz="1200" dirty="0" err="1"/>
              <a:t>технологій</a:t>
            </a:r>
            <a:r>
              <a:rPr lang="ru-RU" sz="1200" dirty="0"/>
              <a:t> ММР  </a:t>
            </a:r>
            <a:r>
              <a:rPr lang="ru-RU" sz="1200" dirty="0" err="1"/>
              <a:t>неефективна</a:t>
            </a:r>
            <a:r>
              <a:rPr lang="ru-RU" sz="1200" dirty="0"/>
              <a:t> з точки </a:t>
            </a:r>
            <a:r>
              <a:rPr lang="ru-RU" sz="1200" dirty="0" err="1"/>
              <a:t>зору</a:t>
            </a:r>
            <a:r>
              <a:rPr lang="ru-RU" sz="1200" dirty="0"/>
              <a:t> </a:t>
            </a:r>
            <a:r>
              <a:rPr lang="ru-RU" sz="1200" dirty="0" err="1"/>
              <a:t>економічної</a:t>
            </a:r>
            <a:r>
              <a:rPr lang="ru-RU" sz="1200" dirty="0"/>
              <a:t> </a:t>
            </a:r>
            <a:r>
              <a:rPr lang="ru-RU" sz="1200" dirty="0" err="1"/>
              <a:t>доцільності</a:t>
            </a:r>
            <a:r>
              <a:rPr lang="ru-RU" sz="1200" dirty="0"/>
              <a:t> для бюджету </a:t>
            </a:r>
            <a:r>
              <a:rPr lang="ru-RU" sz="1200" dirty="0" err="1"/>
              <a:t>місця</a:t>
            </a:r>
            <a:r>
              <a:rPr lang="ru-RU" sz="1200" dirty="0"/>
              <a:t>. </a:t>
            </a:r>
            <a:r>
              <a:rPr lang="ru-RU" sz="1200" dirty="0" err="1"/>
              <a:t>Обсяг</a:t>
            </a:r>
            <a:r>
              <a:rPr lang="ru-RU" sz="1200" dirty="0"/>
              <a:t> </a:t>
            </a:r>
            <a:r>
              <a:rPr lang="ru-RU" sz="1200" dirty="0" err="1"/>
              <a:t>бюджетних</a:t>
            </a:r>
            <a:r>
              <a:rPr lang="ru-RU" sz="1200" dirty="0"/>
              <a:t> </a:t>
            </a:r>
            <a:r>
              <a:rPr lang="ru-RU" sz="1200" dirty="0" err="1"/>
              <a:t>витрат</a:t>
            </a:r>
            <a:r>
              <a:rPr lang="ru-RU" sz="1200" dirty="0"/>
              <a:t> на </a:t>
            </a:r>
            <a:r>
              <a:rPr lang="ru-RU" sz="1200" dirty="0" err="1"/>
              <a:t>проведення</a:t>
            </a:r>
            <a:r>
              <a:rPr lang="ru-RU" sz="1200" dirty="0"/>
              <a:t> </a:t>
            </a:r>
            <a:r>
              <a:rPr lang="ru-RU" sz="1200" dirty="0" err="1"/>
              <a:t>політики</a:t>
            </a:r>
            <a:r>
              <a:rPr lang="ru-RU" sz="1200" dirty="0"/>
              <a:t> </a:t>
            </a:r>
            <a:r>
              <a:rPr lang="ru-RU" sz="1200" dirty="0" err="1"/>
              <a:t>енергозбереження</a:t>
            </a:r>
            <a:r>
              <a:rPr lang="ru-RU" sz="1200" dirty="0"/>
              <a:t> </a:t>
            </a:r>
            <a:r>
              <a:rPr lang="ru-RU" sz="1200" dirty="0" err="1"/>
              <a:t>значно</a:t>
            </a:r>
            <a:r>
              <a:rPr lang="ru-RU" sz="1200" dirty="0"/>
              <a:t> </a:t>
            </a:r>
            <a:r>
              <a:rPr lang="ru-RU" sz="1200" dirty="0" err="1"/>
              <a:t>перевищує</a:t>
            </a:r>
            <a:r>
              <a:rPr lang="ru-RU" sz="1200" dirty="0"/>
              <a:t> </a:t>
            </a:r>
            <a:r>
              <a:rPr lang="ru-RU" sz="1200" dirty="0" err="1"/>
              <a:t>обсяг</a:t>
            </a:r>
            <a:r>
              <a:rPr lang="ru-RU" sz="1200" dirty="0"/>
              <a:t> </a:t>
            </a:r>
            <a:r>
              <a:rPr lang="ru-RU" sz="1200" dirty="0" err="1"/>
              <a:t>зекономлених</a:t>
            </a:r>
            <a:r>
              <a:rPr lang="ru-RU" sz="1200" dirty="0"/>
              <a:t> </a:t>
            </a:r>
            <a:r>
              <a:rPr lang="ru-RU" sz="1200" dirty="0" err="1"/>
              <a:t>бюджетних</a:t>
            </a:r>
            <a:r>
              <a:rPr lang="ru-RU" sz="1200" dirty="0"/>
              <a:t> </a:t>
            </a:r>
            <a:r>
              <a:rPr lang="ru-RU" sz="1200" dirty="0" err="1"/>
              <a:t>коштів</a:t>
            </a:r>
            <a:r>
              <a:rPr lang="ru-RU" sz="1200" dirty="0"/>
              <a:t>,  </a:t>
            </a:r>
            <a:r>
              <a:rPr lang="ru-RU" sz="1200" dirty="0" err="1"/>
              <a:t>отриманих</a:t>
            </a:r>
            <a:r>
              <a:rPr lang="ru-RU" sz="1200" dirty="0"/>
              <a:t> за результатами </a:t>
            </a:r>
            <a:r>
              <a:rPr lang="ru-RU" sz="1200" dirty="0" err="1"/>
              <a:t>її</a:t>
            </a:r>
            <a:r>
              <a:rPr lang="ru-RU" sz="1200" dirty="0"/>
              <a:t> </a:t>
            </a:r>
            <a:r>
              <a:rPr lang="ru-RU" sz="1200" dirty="0" err="1"/>
              <a:t>впровадження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 (</a:t>
            </a:r>
            <a:r>
              <a:rPr lang="ru-RU" sz="1200" dirty="0" err="1"/>
              <a:t>Гіпотеза</a:t>
            </a:r>
            <a:r>
              <a:rPr lang="ru-RU" sz="1200" dirty="0"/>
              <a:t> 3 </a:t>
            </a:r>
            <a:r>
              <a:rPr lang="ru-RU" sz="1200" dirty="0" err="1"/>
              <a:t>підтверджено</a:t>
            </a:r>
            <a:r>
              <a:rPr lang="ru-RU" sz="1200" dirty="0"/>
              <a:t>)</a:t>
            </a:r>
            <a:br>
              <a:rPr lang="ru-RU" sz="1200" dirty="0"/>
            </a:br>
            <a:r>
              <a:rPr lang="ru-RU" sz="1200" dirty="0"/>
              <a:t/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, результат </a:t>
            </a:r>
            <a:r>
              <a:rPr lang="ru-RU" dirty="0" err="1"/>
              <a:t>енергозбереження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вимірний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в натуральному і грошовому </a:t>
            </a:r>
            <a:r>
              <a:rPr lang="ru-RU" dirty="0" err="1"/>
              <a:t>вираженні</a:t>
            </a:r>
            <a:r>
              <a:rPr lang="ru-RU" dirty="0"/>
              <a:t>, </a:t>
            </a:r>
            <a:r>
              <a:rPr lang="ru-RU" dirty="0" err="1"/>
              <a:t>отриманий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проведених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 smtClean="0"/>
              <a:t>перевірки</a:t>
            </a:r>
            <a:r>
              <a:rPr lang="ru-RU" dirty="0" smtClean="0"/>
              <a:t> </a:t>
            </a:r>
            <a:r>
              <a:rPr lang="ru-RU" dirty="0" err="1" smtClean="0"/>
              <a:t>гіпотези</a:t>
            </a:r>
            <a:r>
              <a:rPr lang="ru-RU" dirty="0" smtClean="0"/>
              <a:t> 3 - </a:t>
            </a:r>
            <a:r>
              <a:rPr lang="ru-RU" dirty="0" err="1" smtClean="0"/>
              <a:t>зроблено</a:t>
            </a:r>
            <a:r>
              <a:rPr lang="ru-RU" dirty="0" smtClean="0"/>
              <a:t> </a:t>
            </a:r>
            <a:r>
              <a:rPr lang="ru-RU" dirty="0" err="1"/>
              <a:t>порівняльний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, </a:t>
            </a:r>
            <a:r>
              <a:rPr lang="ru-RU" dirty="0" err="1"/>
              <a:t>проводимої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2017-2019р.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208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768" y="24268"/>
            <a:ext cx="9144000" cy="1408176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ru-RU" sz="3600" dirty="0" err="1"/>
              <a:t>Відповідно</a:t>
            </a:r>
            <a:r>
              <a:rPr lang="ru-RU" sz="3600" dirty="0"/>
              <a:t> до </a:t>
            </a:r>
            <a:r>
              <a:rPr lang="ru-RU" sz="3600" dirty="0" err="1"/>
              <a:t>відповіді</a:t>
            </a:r>
            <a:r>
              <a:rPr lang="ru-RU" sz="3600" dirty="0"/>
              <a:t> </a:t>
            </a:r>
            <a:r>
              <a:rPr lang="ru-RU" sz="3600" dirty="0" err="1"/>
              <a:t>від</a:t>
            </a:r>
            <a:r>
              <a:rPr lang="ru-RU" sz="3600" dirty="0"/>
              <a:t> ММР за №1718/20201-40/14/20  </a:t>
            </a:r>
            <a:r>
              <a:rPr lang="ru-RU" sz="3600" dirty="0" err="1"/>
              <a:t>від</a:t>
            </a:r>
            <a:r>
              <a:rPr lang="ru-RU" sz="3600" dirty="0"/>
              <a:t> 30.03.2020 р </a:t>
            </a:r>
            <a:br>
              <a:rPr lang="ru-RU" sz="3600" dirty="0"/>
            </a:br>
            <a:r>
              <a:rPr lang="ru-RU" sz="1800" dirty="0" err="1" smtClean="0"/>
              <a:t>обсяг</a:t>
            </a:r>
            <a:r>
              <a:rPr lang="ru-RU" sz="1800" dirty="0" smtClean="0"/>
              <a:t> </a:t>
            </a:r>
            <a:r>
              <a:rPr lang="ru-RU" sz="1800" dirty="0" err="1"/>
              <a:t>економії</a:t>
            </a:r>
            <a:r>
              <a:rPr lang="ru-RU" sz="1800" dirty="0"/>
              <a:t> </a:t>
            </a:r>
            <a:r>
              <a:rPr lang="ru-RU" sz="1800" dirty="0" err="1"/>
              <a:t>бюджетних</a:t>
            </a:r>
            <a:r>
              <a:rPr lang="ru-RU" sz="1800" dirty="0"/>
              <a:t> </a:t>
            </a:r>
            <a:r>
              <a:rPr lang="ru-RU" sz="1800" dirty="0" err="1"/>
              <a:t>коштів</a:t>
            </a:r>
            <a:r>
              <a:rPr lang="ru-RU" sz="1800" dirty="0"/>
              <a:t> </a:t>
            </a:r>
            <a:r>
              <a:rPr lang="ru-RU" sz="1800" dirty="0" err="1"/>
              <a:t>внаслідок</a:t>
            </a:r>
            <a:r>
              <a:rPr lang="ru-RU" sz="1800" dirty="0"/>
              <a:t>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/>
              <a:t>політики</a:t>
            </a:r>
            <a:r>
              <a:rPr lang="ru-RU" sz="1800" dirty="0"/>
              <a:t> </a:t>
            </a:r>
            <a:r>
              <a:rPr lang="ru-RU" sz="1800" dirty="0" err="1"/>
              <a:t>енергозбереження</a:t>
            </a:r>
            <a:r>
              <a:rPr lang="ru-RU" sz="1800" dirty="0"/>
              <a:t> </a:t>
            </a:r>
            <a:r>
              <a:rPr lang="ru-RU" sz="1800" dirty="0" err="1"/>
              <a:t>умовно</a:t>
            </a:r>
            <a:r>
              <a:rPr lang="ru-RU" sz="1800" dirty="0"/>
              <a:t> </a:t>
            </a:r>
            <a:r>
              <a:rPr lang="ru-RU" sz="1800" dirty="0" err="1"/>
              <a:t>поділено</a:t>
            </a:r>
            <a:r>
              <a:rPr lang="ru-RU" sz="1800" dirty="0"/>
              <a:t> на 3 </a:t>
            </a:r>
            <a:r>
              <a:rPr lang="ru-RU" sz="1800" dirty="0" err="1"/>
              <a:t>напрямку</a:t>
            </a:r>
            <a:r>
              <a:rPr lang="ru-RU" sz="1800" dirty="0"/>
              <a:t> ( </a:t>
            </a:r>
            <a:r>
              <a:rPr lang="ru-RU" sz="1800" dirty="0" err="1"/>
              <a:t>Додаток</a:t>
            </a:r>
            <a:r>
              <a:rPr lang="ru-RU" sz="1800" dirty="0"/>
              <a:t> №4):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Усі</a:t>
            </a:r>
            <a:r>
              <a:rPr lang="ru-RU" dirty="0"/>
              <a:t> заходи 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2017-2019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поділено</a:t>
            </a:r>
            <a:r>
              <a:rPr lang="ru-RU" dirty="0"/>
              <a:t> на 3 </a:t>
            </a:r>
            <a:r>
              <a:rPr lang="ru-RU" dirty="0" err="1"/>
              <a:t>напрямку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	ЕСКО – </a:t>
            </a:r>
            <a:r>
              <a:rPr lang="ru-RU" dirty="0" err="1"/>
              <a:t>механізм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2.	Комплексна </a:t>
            </a:r>
            <a:r>
              <a:rPr lang="ru-RU" dirty="0" err="1"/>
              <a:t>термосанація</a:t>
            </a:r>
            <a:r>
              <a:rPr lang="ru-RU" dirty="0"/>
              <a:t> ЗОШ № 60;</a:t>
            </a:r>
          </a:p>
          <a:p>
            <a:pPr marL="0" indent="0">
              <a:buNone/>
            </a:pPr>
            <a:r>
              <a:rPr lang="ru-RU" dirty="0"/>
              <a:t>3.	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енергоменеджменту</a:t>
            </a:r>
            <a:r>
              <a:rPr lang="ru-RU" dirty="0"/>
              <a:t> та </a:t>
            </a:r>
            <a:r>
              <a:rPr lang="ru-RU" dirty="0" err="1"/>
              <a:t>енергомоніторінгу</a:t>
            </a:r>
            <a:r>
              <a:rPr lang="ru-RU" dirty="0"/>
              <a:t> в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м. </a:t>
            </a:r>
            <a:r>
              <a:rPr lang="ru-RU" dirty="0" err="1"/>
              <a:t>Миколаєва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95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>
              <a:buNone/>
            </a:pPr>
            <a:r>
              <a:rPr lang="ru-RU" dirty="0" err="1"/>
              <a:t>Дослідження</a:t>
            </a:r>
            <a:r>
              <a:rPr lang="ru-RU" dirty="0"/>
              <a:t> проведено в рамках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</a:t>
            </a:r>
            <a:r>
              <a:rPr lang="ru-RU" dirty="0"/>
              <a:t> ГО «Фонд </a:t>
            </a:r>
            <a:r>
              <a:rPr lang="ru-RU" dirty="0" err="1"/>
              <a:t>ініціативного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» за </a:t>
            </a:r>
            <a:r>
              <a:rPr lang="ru-RU" dirty="0" err="1"/>
              <a:t>підтримки</a:t>
            </a:r>
            <a:r>
              <a:rPr lang="ru-RU" dirty="0"/>
              <a:t> ГО Фонд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</a:t>
            </a:r>
            <a:r>
              <a:rPr lang="ru-RU" dirty="0" err="1"/>
              <a:t>Миколаєва</a:t>
            </a:r>
            <a:r>
              <a:rPr lang="ru-RU" dirty="0"/>
              <a:t>» за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en-US" dirty="0"/>
              <a:t>NED (</a:t>
            </a:r>
            <a:r>
              <a:rPr lang="ru-RU" dirty="0"/>
              <a:t>Вашингтон, США) та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коаліції</a:t>
            </a:r>
            <a:r>
              <a:rPr lang="ru-RU" dirty="0"/>
              <a:t> #</a:t>
            </a:r>
            <a:r>
              <a:rPr lang="ru-RU" dirty="0" err="1"/>
              <a:t>ГромадськаПрефектура</a:t>
            </a:r>
            <a:r>
              <a:rPr lang="ru-RU" dirty="0" smtClean="0"/>
              <a:t>.</a:t>
            </a:r>
          </a:p>
          <a:p>
            <a:pPr marL="0" indent="0" algn="r">
              <a:buNone/>
            </a:pPr>
            <a:r>
              <a:rPr lang="ru-RU" dirty="0" smtClean="0"/>
              <a:t> </a:t>
            </a:r>
            <a:r>
              <a:rPr lang="ru-RU" dirty="0" err="1"/>
              <a:t>Коуч</a:t>
            </a:r>
            <a:r>
              <a:rPr lang="ru-RU" dirty="0"/>
              <a:t> </a:t>
            </a:r>
            <a:r>
              <a:rPr lang="ru-RU" dirty="0" err="1"/>
              <a:t>супровід</a:t>
            </a:r>
            <a:r>
              <a:rPr lang="ru-RU" dirty="0"/>
              <a:t> #</a:t>
            </a:r>
            <a:r>
              <a:rPr lang="ru-RU" dirty="0" err="1"/>
              <a:t>ГромадськаПрефектура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ФРММ в рамках проекту «</a:t>
            </a:r>
            <a:r>
              <a:rPr lang="ru-RU" dirty="0" err="1"/>
              <a:t>Громадська</a:t>
            </a:r>
            <a:r>
              <a:rPr lang="ru-RU" dirty="0"/>
              <a:t> префектура для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бюджетів</a:t>
            </a:r>
            <a:r>
              <a:rPr lang="ru-RU" dirty="0"/>
              <a:t>» за </a:t>
            </a:r>
            <a:r>
              <a:rPr lang="ru-RU" dirty="0" err="1"/>
              <a:t>підтримки</a:t>
            </a:r>
            <a:r>
              <a:rPr lang="ru-RU" dirty="0"/>
              <a:t> Фонду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Посольства США в </a:t>
            </a:r>
            <a:r>
              <a:rPr lang="ru-RU" dirty="0" err="1"/>
              <a:t>України</a:t>
            </a:r>
            <a:r>
              <a:rPr lang="ru-RU" dirty="0"/>
              <a:t>. 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Висновки</a:t>
            </a:r>
            <a:r>
              <a:rPr lang="ru-RU" dirty="0" smtClean="0"/>
              <a:t> </a:t>
            </a:r>
            <a:r>
              <a:rPr lang="ru-RU" dirty="0"/>
              <a:t>та </a:t>
            </a:r>
            <a:r>
              <a:rPr lang="ru-RU" dirty="0" err="1"/>
              <a:t>рекомендацій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не </a:t>
            </a:r>
            <a:r>
              <a:rPr lang="ru-RU" dirty="0" err="1"/>
              <a:t>співпадати</a:t>
            </a:r>
            <a:r>
              <a:rPr lang="ru-RU" dirty="0"/>
              <a:t> з </a:t>
            </a:r>
            <a:r>
              <a:rPr lang="ru-RU" dirty="0" err="1"/>
              <a:t>офіційними</a:t>
            </a:r>
            <a:r>
              <a:rPr lang="ru-RU" dirty="0"/>
              <a:t> </a:t>
            </a:r>
            <a:r>
              <a:rPr lang="ru-RU" dirty="0" err="1"/>
              <a:t>позиціями</a:t>
            </a:r>
            <a:r>
              <a:rPr lang="ru-RU" dirty="0"/>
              <a:t> Фонду </a:t>
            </a:r>
            <a:r>
              <a:rPr lang="ru-RU" dirty="0" err="1"/>
              <a:t>сприяння</a:t>
            </a:r>
            <a:r>
              <a:rPr lang="ru-RU" dirty="0"/>
              <a:t> </a:t>
            </a:r>
            <a:r>
              <a:rPr lang="ru-RU" dirty="0" err="1"/>
              <a:t>демократії</a:t>
            </a:r>
            <a:r>
              <a:rPr lang="ru-RU" dirty="0"/>
              <a:t> Посольства США в </a:t>
            </a:r>
            <a:r>
              <a:rPr lang="ru-RU" dirty="0" err="1"/>
              <a:t>Україні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en-US" dirty="0"/>
              <a:t>NED 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86437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 </a:t>
            </a:r>
            <a:r>
              <a:rPr lang="ru-RU" sz="4000" dirty="0" err="1" smtClean="0"/>
              <a:t>Додаток</a:t>
            </a:r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Відповідь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ММР за №1718/20201-40/14/20  </a:t>
            </a:r>
            <a:r>
              <a:rPr lang="ru-RU" sz="4000" dirty="0" err="1"/>
              <a:t>від</a:t>
            </a:r>
            <a:r>
              <a:rPr lang="ru-RU" sz="4000" dirty="0"/>
              <a:t> 30.03.2020 </a:t>
            </a:r>
            <a:r>
              <a:rPr lang="ru-RU" dirty="0"/>
              <a:t>р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</a:t>
            </a:r>
            <a:r>
              <a:rPr lang="ru-RU" sz="2000" dirty="0" err="1"/>
              <a:t>економії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» :</a:t>
            </a:r>
          </a:p>
        </p:txBody>
      </p:sp>
      <p:pic>
        <p:nvPicPr>
          <p:cNvPr id="4" name="Picture 2" descr="C:\Users\Виталий\Desktop\1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8712968" cy="5116146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68181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58" y="0"/>
            <a:ext cx="9144000" cy="141277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1. </a:t>
            </a:r>
            <a:r>
              <a:rPr lang="ru-RU" sz="4000" dirty="0" err="1" smtClean="0"/>
              <a:t>Додаток</a:t>
            </a:r>
            <a:r>
              <a:rPr lang="ru-RU" sz="4000" dirty="0" smtClean="0"/>
              <a:t> </a:t>
            </a:r>
            <a:r>
              <a:rPr lang="ru-RU" sz="4000" dirty="0"/>
              <a:t>«</a:t>
            </a:r>
            <a:r>
              <a:rPr lang="ru-RU" sz="4000" dirty="0" err="1"/>
              <a:t>Відповідь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ММР за №1718/20201-40/14/20  </a:t>
            </a:r>
            <a:r>
              <a:rPr lang="ru-RU" sz="4000" dirty="0" err="1"/>
              <a:t>від</a:t>
            </a:r>
            <a:r>
              <a:rPr lang="ru-RU" sz="4000" dirty="0"/>
              <a:t> 30.03.2020 р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/>
              <a:t>обсягу</a:t>
            </a:r>
            <a:r>
              <a:rPr lang="ru-RU" sz="2000" dirty="0"/>
              <a:t> </a:t>
            </a:r>
            <a:r>
              <a:rPr lang="ru-RU" sz="2000" dirty="0" err="1"/>
              <a:t>економії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»  (</a:t>
            </a:r>
            <a:r>
              <a:rPr lang="ru-RU" sz="2000" dirty="0" err="1"/>
              <a:t>продовження</a:t>
            </a:r>
            <a:r>
              <a:rPr lang="ru-RU" sz="2000" dirty="0"/>
              <a:t>):</a:t>
            </a:r>
          </a:p>
        </p:txBody>
      </p:sp>
      <p:pic>
        <p:nvPicPr>
          <p:cNvPr id="4" name="Picture 2" descr="C:\Users\Виталий\Desktop\2.bmp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1628800"/>
            <a:ext cx="8712968" cy="5083175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xmlns="" val="2582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75520"/>
          </a:xfrm>
        </p:spPr>
        <p:txBody>
          <a:bodyPr>
            <a:noAutofit/>
          </a:bodyPr>
          <a:lstStyle/>
          <a:p>
            <a:pPr marL="87313" lvl="0">
              <a:lnSpc>
                <a:spcPct val="11500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2400" dirty="0" err="1"/>
              <a:t>Порівняльний</a:t>
            </a:r>
            <a:r>
              <a:rPr lang="ru-RU" sz="2400" dirty="0"/>
              <a:t> </a:t>
            </a:r>
            <a:r>
              <a:rPr lang="ru-RU" sz="2400" dirty="0" err="1"/>
              <a:t>аналіз</a:t>
            </a:r>
            <a:r>
              <a:rPr lang="ru-RU" sz="2400" dirty="0"/>
              <a:t> </a:t>
            </a:r>
            <a:r>
              <a:rPr lang="ru-RU" sz="2400" dirty="0" err="1"/>
              <a:t>бюджетних</a:t>
            </a:r>
            <a:r>
              <a:rPr lang="ru-RU" sz="2400" dirty="0"/>
              <a:t> </a:t>
            </a:r>
            <a:r>
              <a:rPr lang="ru-RU" sz="2400" dirty="0" err="1"/>
              <a:t>витрат</a:t>
            </a:r>
            <a:r>
              <a:rPr lang="ru-RU" sz="2400" dirty="0"/>
              <a:t> на </a:t>
            </a:r>
            <a:r>
              <a:rPr lang="ru-RU" sz="2400" dirty="0" err="1"/>
              <a:t>проведення</a:t>
            </a:r>
            <a:r>
              <a:rPr lang="ru-RU" sz="2400" dirty="0"/>
              <a:t> </a:t>
            </a:r>
            <a:r>
              <a:rPr lang="ru-RU" sz="2400" dirty="0" err="1" smtClean="0"/>
              <a:t>політики</a:t>
            </a:r>
            <a:r>
              <a:rPr lang="ru-RU" sz="2400" dirty="0" smtClean="0"/>
              <a:t> </a:t>
            </a:r>
            <a:r>
              <a:rPr lang="ru-RU" sz="2400" dirty="0" err="1" smtClean="0"/>
              <a:t>енергозбереження</a:t>
            </a:r>
            <a:r>
              <a:rPr lang="ru-RU" sz="2400" dirty="0" smtClean="0"/>
              <a:t> </a:t>
            </a:r>
            <a:r>
              <a:rPr lang="ru-RU" sz="2400" dirty="0"/>
              <a:t>та </a:t>
            </a:r>
            <a:r>
              <a:rPr lang="ru-RU" sz="2400" dirty="0" err="1"/>
              <a:t>обсягу</a:t>
            </a:r>
            <a:r>
              <a:rPr lang="ru-RU" sz="2400" dirty="0"/>
              <a:t> </a:t>
            </a:r>
            <a:r>
              <a:rPr lang="ru-RU" sz="2400" dirty="0" err="1"/>
              <a:t>економії</a:t>
            </a:r>
            <a:r>
              <a:rPr lang="ru-RU" sz="2400" dirty="0"/>
              <a:t> </a:t>
            </a:r>
            <a:r>
              <a:rPr lang="ru-RU" sz="2400" dirty="0" err="1"/>
              <a:t>бюджетних</a:t>
            </a:r>
            <a:r>
              <a:rPr lang="ru-RU" sz="2400" dirty="0"/>
              <a:t> </a:t>
            </a:r>
            <a:r>
              <a:rPr lang="ru-RU" sz="2400" dirty="0" err="1" smtClean="0"/>
              <a:t>коштів</a:t>
            </a:r>
            <a:r>
              <a:rPr lang="ru-RU" sz="2400" dirty="0" smtClean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1600" dirty="0" err="1" smtClean="0"/>
              <a:t>внаслідок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проводимої</a:t>
            </a:r>
            <a:r>
              <a:rPr lang="ru-RU" sz="1600" dirty="0" smtClean="0"/>
              <a:t> </a:t>
            </a:r>
            <a:r>
              <a:rPr lang="ru-RU" sz="1600" dirty="0" err="1" smtClean="0"/>
              <a:t>політики</a:t>
            </a:r>
            <a:r>
              <a:rPr lang="ru-RU" sz="1600" dirty="0" smtClean="0"/>
              <a:t> </a:t>
            </a:r>
            <a:r>
              <a:rPr lang="ru-RU" sz="1600" dirty="0" err="1"/>
              <a:t>енергозбереження</a:t>
            </a:r>
            <a:r>
              <a:rPr lang="ru-RU" sz="1600" dirty="0"/>
              <a:t> у </a:t>
            </a:r>
            <a:r>
              <a:rPr lang="ru-RU" sz="1600" dirty="0" err="1"/>
              <a:t>період</a:t>
            </a:r>
            <a:r>
              <a:rPr lang="ru-RU" sz="1600" dirty="0"/>
              <a:t> </a:t>
            </a:r>
            <a:r>
              <a:rPr lang="ru-RU" sz="1600" dirty="0" smtClean="0"/>
              <a:t>2017-2019р. 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8872" lvl="0" indent="0">
              <a:buNone/>
            </a:pPr>
            <a:r>
              <a:rPr lang="ru-RU" b="1" dirty="0" smtClean="0">
                <a:ea typeface="Calibri"/>
              </a:rPr>
              <a:t>3 напрямки </a:t>
            </a:r>
            <a:r>
              <a:rPr lang="ru-RU" b="1" dirty="0" err="1">
                <a:ea typeface="Calibri"/>
              </a:rPr>
              <a:t>економії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бюджетних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коштів</a:t>
            </a:r>
            <a:r>
              <a:rPr lang="ru-RU" b="1" dirty="0">
                <a:ea typeface="Calibri"/>
              </a:rPr>
              <a:t>, </a:t>
            </a:r>
            <a:r>
              <a:rPr lang="ru-RU" b="1" dirty="0" err="1">
                <a:ea typeface="Calibri"/>
              </a:rPr>
              <a:t>досягнутої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внаслідок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проведення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цієї</a:t>
            </a:r>
            <a:r>
              <a:rPr lang="ru-RU" b="1" dirty="0">
                <a:ea typeface="Calibri"/>
              </a:rPr>
              <a:t> </a:t>
            </a:r>
            <a:r>
              <a:rPr lang="ru-RU" b="1" dirty="0" err="1">
                <a:ea typeface="Calibri"/>
              </a:rPr>
              <a:t>політики</a:t>
            </a:r>
            <a:r>
              <a:rPr lang="ru-RU" b="1" dirty="0">
                <a:ea typeface="Calibri"/>
              </a:rPr>
              <a:t> у </a:t>
            </a:r>
            <a:r>
              <a:rPr lang="ru-RU" b="1" dirty="0" err="1">
                <a:ea typeface="Calibri"/>
              </a:rPr>
              <a:t>період</a:t>
            </a:r>
            <a:r>
              <a:rPr lang="ru-RU" b="1" dirty="0">
                <a:ea typeface="Calibri"/>
              </a:rPr>
              <a:t> 2017-2019р </a:t>
            </a:r>
            <a:r>
              <a:rPr lang="ru-RU" b="1" dirty="0" smtClean="0">
                <a:ea typeface="Calibri"/>
              </a:rPr>
              <a:t>:</a:t>
            </a:r>
          </a:p>
          <a:p>
            <a:pPr marL="118872" lvl="0" indent="0">
              <a:buNone/>
            </a:pPr>
            <a:r>
              <a:rPr lang="uk-UA" dirty="0" smtClean="0">
                <a:ea typeface="Calibri"/>
              </a:rPr>
              <a:t>1.Щорічна </a:t>
            </a:r>
            <a:r>
              <a:rPr lang="uk-UA" dirty="0">
                <a:ea typeface="Calibri"/>
              </a:rPr>
              <a:t>економія від впровадження </a:t>
            </a:r>
            <a:r>
              <a:rPr lang="uk-UA" dirty="0" err="1">
                <a:ea typeface="Calibri"/>
              </a:rPr>
              <a:t>Еско</a:t>
            </a:r>
            <a:r>
              <a:rPr lang="uk-UA" dirty="0">
                <a:ea typeface="Calibri"/>
              </a:rPr>
              <a:t>-механізму :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2018 </a:t>
            </a:r>
            <a:r>
              <a:rPr lang="uk-UA" dirty="0">
                <a:ea typeface="Calibri"/>
              </a:rPr>
              <a:t>– 1 391 462,95 грн.  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2019-  </a:t>
            </a:r>
            <a:r>
              <a:rPr lang="uk-UA" dirty="0">
                <a:ea typeface="Calibri"/>
              </a:rPr>
              <a:t>2507210,110  грн</a:t>
            </a:r>
            <a:r>
              <a:rPr lang="uk-UA" dirty="0" smtClean="0">
                <a:ea typeface="Calibri"/>
              </a:rPr>
              <a:t>.</a:t>
            </a:r>
            <a:endParaRPr lang="ru-RU" dirty="0"/>
          </a:p>
          <a:p>
            <a:pPr marL="0" lvl="0" indent="0">
              <a:buNone/>
            </a:pPr>
            <a:r>
              <a:rPr lang="uk-UA" dirty="0">
                <a:ea typeface="Calibri"/>
              </a:rPr>
              <a:t> </a:t>
            </a:r>
            <a:r>
              <a:rPr lang="uk-UA" dirty="0" smtClean="0">
                <a:ea typeface="Calibri"/>
              </a:rPr>
              <a:t> </a:t>
            </a:r>
          </a:p>
          <a:p>
            <a:pPr marL="0" lvl="0" indent="0">
              <a:buNone/>
            </a:pPr>
            <a:r>
              <a:rPr lang="uk-UA" dirty="0" smtClean="0">
                <a:ea typeface="Calibri"/>
              </a:rPr>
              <a:t>   2.Щорічна </a:t>
            </a:r>
            <a:r>
              <a:rPr lang="uk-UA" dirty="0">
                <a:ea typeface="Calibri"/>
              </a:rPr>
              <a:t>економія від впровадження заходу «Комплексна </a:t>
            </a:r>
            <a:r>
              <a:rPr lang="uk-UA" dirty="0" err="1">
                <a:ea typeface="Calibri"/>
              </a:rPr>
              <a:t>термосанація</a:t>
            </a:r>
            <a:r>
              <a:rPr lang="uk-UA" dirty="0">
                <a:ea typeface="Calibri"/>
              </a:rPr>
              <a:t> ЗОШ № 60»: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2018 </a:t>
            </a:r>
            <a:r>
              <a:rPr lang="uk-UA" dirty="0">
                <a:ea typeface="Calibri"/>
              </a:rPr>
              <a:t>-27 189,12 грн. 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 </a:t>
            </a:r>
            <a:r>
              <a:rPr lang="uk-UA" dirty="0">
                <a:ea typeface="Calibri"/>
              </a:rPr>
              <a:t>2019- 88 333,1 грн.</a:t>
            </a:r>
            <a:endParaRPr lang="ru-RU" dirty="0"/>
          </a:p>
          <a:p>
            <a:pPr marL="0" lvl="0" indent="0">
              <a:buNone/>
            </a:pPr>
            <a:r>
              <a:rPr lang="uk-UA" dirty="0" smtClean="0">
                <a:ea typeface="Calibri"/>
              </a:rPr>
              <a:t> </a:t>
            </a:r>
          </a:p>
          <a:p>
            <a:pPr marL="0" lvl="0" indent="0">
              <a:buNone/>
            </a:pPr>
            <a:r>
              <a:rPr lang="uk-UA" dirty="0" smtClean="0">
                <a:ea typeface="Calibri"/>
              </a:rPr>
              <a:t>   3.Щорічна </a:t>
            </a:r>
            <a:r>
              <a:rPr lang="uk-UA" dirty="0">
                <a:ea typeface="Calibri"/>
              </a:rPr>
              <a:t>економія внаслідок  Рішення виконавчого комітету № 997 від 24.11.2017  «Положення про запровадження системи </a:t>
            </a:r>
            <a:r>
              <a:rPr lang="uk-UA" dirty="0" err="1">
                <a:ea typeface="Calibri"/>
              </a:rPr>
              <a:t>енергоменеджменту</a:t>
            </a:r>
            <a:r>
              <a:rPr lang="uk-UA" dirty="0">
                <a:ea typeface="Calibri"/>
              </a:rPr>
              <a:t> та </a:t>
            </a:r>
            <a:r>
              <a:rPr lang="uk-UA" dirty="0" err="1">
                <a:ea typeface="Calibri"/>
              </a:rPr>
              <a:t>енергомоніторінгу</a:t>
            </a:r>
            <a:r>
              <a:rPr lang="uk-UA" dirty="0">
                <a:ea typeface="Calibri"/>
              </a:rPr>
              <a:t> в </a:t>
            </a:r>
            <a:r>
              <a:rPr lang="uk-UA" dirty="0" err="1">
                <a:ea typeface="Calibri"/>
              </a:rPr>
              <a:t>бюджетнії</a:t>
            </a:r>
            <a:r>
              <a:rPr lang="uk-UA" dirty="0">
                <a:ea typeface="Calibri"/>
              </a:rPr>
              <a:t> сфері м. Миколаєва: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2018 </a:t>
            </a:r>
            <a:r>
              <a:rPr lang="uk-UA" dirty="0">
                <a:ea typeface="Calibri"/>
              </a:rPr>
              <a:t>-3 890 000, 00 грн.</a:t>
            </a:r>
            <a:endParaRPr lang="ru-RU" dirty="0"/>
          </a:p>
          <a:p>
            <a:pPr marL="0" indent="0">
              <a:buNone/>
            </a:pPr>
            <a:r>
              <a:rPr lang="uk-UA" dirty="0" smtClean="0">
                <a:ea typeface="Calibri"/>
              </a:rPr>
              <a:t>      </a:t>
            </a:r>
            <a:r>
              <a:rPr lang="uk-UA" dirty="0">
                <a:ea typeface="Calibri"/>
              </a:rPr>
              <a:t>2019-  3 699 900, 00 грн.</a:t>
            </a:r>
            <a:endParaRPr lang="ru-RU" dirty="0"/>
          </a:p>
          <a:p>
            <a:pPr marL="118872" indent="0">
              <a:buNone/>
            </a:pPr>
            <a:r>
              <a:rPr lang="uk-UA" sz="29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Але 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неможливо зрозуміти внаслідок яких заходів досягнута економія коштів оскільки у Додатку до «Положення про запровадження системи </a:t>
            </a:r>
            <a:r>
              <a:rPr lang="uk-UA" sz="2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енергоменеджменту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 та </a:t>
            </a:r>
            <a:r>
              <a:rPr lang="uk-UA" sz="2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енергомоніторінгу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 в </a:t>
            </a:r>
            <a:r>
              <a:rPr lang="uk-UA" sz="2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бюджетнії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 сфері м. Миколаєва – </a:t>
            </a:r>
            <a:r>
              <a:rPr lang="uk-UA" sz="2900" dirty="0" err="1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пустографка</a:t>
            </a:r>
            <a:r>
              <a:rPr lang="uk-UA" sz="2900" dirty="0">
                <a:solidFill>
                  <a:schemeClr val="tx1">
                    <a:lumMod val="85000"/>
                    <a:lumOff val="15000"/>
                  </a:schemeClr>
                </a:solidFill>
                <a:ea typeface="Calibri"/>
              </a:rPr>
              <a:t>. </a:t>
            </a:r>
            <a:r>
              <a:rPr lang="uk-UA" sz="2900" u="sng" dirty="0">
                <a:solidFill>
                  <a:schemeClr val="accent1"/>
                </a:solidFill>
                <a:ea typeface="Calibri"/>
                <a:hlinkClick r:id="rId2"/>
              </a:rPr>
              <a:t>https://mkrada.gov.ua/documents/27565.html</a:t>
            </a:r>
            <a:endParaRPr lang="ru-RU" sz="2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uk-UA" sz="2900" dirty="0">
                <a:solidFill>
                  <a:schemeClr val="accent1"/>
                </a:solidFill>
                <a:ea typeface="Calibri"/>
              </a:rPr>
              <a:t> </a:t>
            </a:r>
            <a:endParaRPr lang="ru-RU" sz="2900" dirty="0">
              <a:solidFill>
                <a:schemeClr val="accent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9398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9"/>
            <a:ext cx="9144000" cy="1160261"/>
          </a:xfrm>
        </p:spPr>
        <p:txBody>
          <a:bodyPr>
            <a:normAutofit fontScale="90000"/>
          </a:bodyPr>
          <a:lstStyle/>
          <a:p>
            <a:pPr marL="87313" lvl="0">
              <a:spcBef>
                <a:spcPct val="20000"/>
              </a:spcBef>
            </a:pP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err="1"/>
              <a:t>Щорічна</a:t>
            </a:r>
            <a:r>
              <a:rPr lang="ru-RU" sz="4000" dirty="0"/>
              <a:t> </a:t>
            </a:r>
            <a:r>
              <a:rPr lang="ru-RU" sz="4000" dirty="0" err="1"/>
              <a:t>економія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впровадження</a:t>
            </a:r>
            <a:r>
              <a:rPr lang="ru-RU" sz="4000" dirty="0"/>
              <a:t> </a:t>
            </a:r>
            <a:r>
              <a:rPr lang="ru-RU" sz="4000" dirty="0" err="1"/>
              <a:t>Еско-механізму</a:t>
            </a:r>
            <a:r>
              <a:rPr lang="ru-RU" sz="4000" dirty="0"/>
              <a:t> </a:t>
            </a:r>
            <a:r>
              <a:rPr lang="ru-RU" sz="4000" dirty="0" smtClean="0"/>
              <a:t>:</a:t>
            </a:r>
            <a:br>
              <a:rPr lang="ru-RU" sz="4000" dirty="0" smtClean="0"/>
            </a:br>
            <a:r>
              <a:rPr lang="ru-RU" sz="2700" dirty="0" smtClean="0"/>
              <a:t>2018 </a:t>
            </a:r>
            <a:r>
              <a:rPr lang="ru-RU" sz="2700" dirty="0"/>
              <a:t>– 1 391 462,95 грн.  </a:t>
            </a:r>
            <a:r>
              <a:rPr lang="ru-RU" sz="2700" dirty="0" smtClean="0"/>
              <a:t>2019-  </a:t>
            </a:r>
            <a:r>
              <a:rPr lang="ru-RU" sz="2700" dirty="0"/>
              <a:t>2507210,110  грн.</a:t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01207"/>
          </a:xfrm>
        </p:spPr>
        <p:txBody>
          <a:bodyPr>
            <a:normAutofit fontScale="47500" lnSpcReduction="20000"/>
          </a:bodyPr>
          <a:lstStyle/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uk-UA" dirty="0" smtClean="0">
              <a:solidFill>
                <a:srgbClr val="000000"/>
              </a:solidFill>
              <a:latin typeface="Times New Roman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 smtClean="0">
                <a:solidFill>
                  <a:srgbClr val="000000"/>
                </a:solidFill>
                <a:ea typeface="Calibri"/>
                <a:cs typeface="Times New Roman"/>
              </a:rPr>
              <a:t>Суть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енергосервісу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 (або, як він ще називається, ЕСКО, від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англ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. ESCO,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energy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service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company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, «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енергосервісна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 компанія») полягає в тому, що приватний інвестор виконує </a:t>
            </a:r>
            <a:r>
              <a:rPr lang="uk-UA" sz="3800" dirty="0" err="1">
                <a:solidFill>
                  <a:srgbClr val="000000"/>
                </a:solidFill>
                <a:ea typeface="Calibri"/>
                <a:cs typeface="Times New Roman"/>
              </a:rPr>
              <a:t>термомодернізацію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, профінансувавши її з власних коштів, і може отримувати прибуток за рахунок досягнутої економії.</a:t>
            </a:r>
            <a:endParaRPr lang="ru-RU" sz="3800" dirty="0">
              <a:ea typeface="Times New Roman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Іншими словами, бюджет місця  практично не витрачає коштів на проведення робіт з теплової модернізації. Втім, після проведення всіх робіт, продовжує сплачувати «зекономлену» частину комунальних платежів – але вже  ЕСКО-компанії. Так триває до закінчення укладеного з компанією ЕСКО-договору. Після закінчення дії договору бюджетна установа, де впроваджено ЕСКО-механізм, вже самостійно забезпечує економію бюджетних коштів. </a:t>
            </a:r>
            <a:endParaRPr lang="ru-RU" sz="3800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У м. Миколаєві також впроваджено цей прогресивний інструмент на 26-ти об’єктах закладів освіти. Із таблиці «Інформація щодо обсягу економії бюджетних коштів у бюджетних періодах 2018-2019» бачимо, сталий економічний ефект у розрізі об’єктів. </a:t>
            </a:r>
            <a:endParaRPr lang="ru-RU" sz="3800" dirty="0"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3800" dirty="0" smtClean="0">
                <a:solidFill>
                  <a:srgbClr val="000000"/>
                </a:solidFill>
                <a:ea typeface="Calibri"/>
                <a:cs typeface="Times New Roman"/>
              </a:rPr>
              <a:t>Але оскільки  </a:t>
            </a:r>
            <a:r>
              <a:rPr lang="uk-UA" sz="3800" dirty="0">
                <a:solidFill>
                  <a:srgbClr val="000000"/>
                </a:solidFill>
                <a:ea typeface="Calibri"/>
                <a:cs typeface="Times New Roman"/>
              </a:rPr>
              <a:t>ЕСКО-механізм, запущено не раніше 2017року, на цьому етапі вказаний  у таблиці об’єм економії коштів, скоріш за все, отримає  інвестор.</a:t>
            </a:r>
            <a:endParaRPr lang="ru-RU" sz="38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60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nshe.tv/wp-content/uploads/2018/10/1-6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88634"/>
            <a:ext cx="2592288" cy="2290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779912" y="1556792"/>
            <a:ext cx="50760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Згідно відповіді від Департаменту енергетики №1718/020201-40/14/20 від 30.03.20  </a:t>
            </a:r>
            <a:r>
              <a:rPr lang="uk-UA" sz="1600" b="1" dirty="0" smtClean="0"/>
              <a:t>економія </a:t>
            </a:r>
            <a:r>
              <a:rPr lang="uk-UA" sz="1600" b="1" dirty="0"/>
              <a:t>бюджетних коштів склала:</a:t>
            </a:r>
            <a:endParaRPr lang="ru-RU" sz="1600" b="1" dirty="0"/>
          </a:p>
          <a:p>
            <a:r>
              <a:rPr lang="uk-UA" sz="1600" dirty="0"/>
              <a:t>2018р. – </a:t>
            </a:r>
            <a:r>
              <a:rPr lang="uk-UA" sz="1600" b="1" dirty="0"/>
              <a:t>27189,12 грн. </a:t>
            </a:r>
            <a:r>
              <a:rPr lang="uk-UA" sz="1600" dirty="0"/>
              <a:t>( завершення робіт у 2018р.)</a:t>
            </a:r>
            <a:endParaRPr lang="ru-RU" sz="1600" dirty="0"/>
          </a:p>
          <a:p>
            <a:r>
              <a:rPr lang="uk-UA" sz="1600" dirty="0"/>
              <a:t>2019р. - </a:t>
            </a:r>
            <a:r>
              <a:rPr lang="uk-UA" sz="1600" b="1" dirty="0"/>
              <a:t>88333,1 грн</a:t>
            </a:r>
            <a:r>
              <a:rPr lang="uk-UA" sz="1600" dirty="0"/>
              <a:t>. </a:t>
            </a:r>
            <a:endParaRPr lang="ru-RU" sz="1600" dirty="0"/>
          </a:p>
          <a:p>
            <a:r>
              <a:rPr lang="uk-UA" sz="1600" b="1" dirty="0"/>
              <a:t>Розрахунок окупності проекту «Реконструкція з </a:t>
            </a:r>
            <a:r>
              <a:rPr lang="uk-UA" sz="1600" b="1" dirty="0" err="1"/>
              <a:t>термосанацією</a:t>
            </a:r>
            <a:r>
              <a:rPr lang="uk-UA" sz="1600" b="1" dirty="0"/>
              <a:t>, у </a:t>
            </a:r>
            <a:r>
              <a:rPr lang="uk-UA" sz="1600" b="1" dirty="0" err="1"/>
              <a:t>т.ч</a:t>
            </a:r>
            <a:r>
              <a:rPr lang="uk-UA" sz="1600" b="1" dirty="0"/>
              <a:t>. проектні роботи» по ЗОШ № 60:</a:t>
            </a:r>
            <a:endParaRPr lang="ru-RU" sz="1600" b="1" dirty="0"/>
          </a:p>
          <a:p>
            <a:r>
              <a:rPr lang="uk-UA" sz="1600" dirty="0"/>
              <a:t>Видатки бюджету склали -</a:t>
            </a:r>
            <a:r>
              <a:rPr lang="uk-UA" sz="1600" b="1" dirty="0"/>
              <a:t>11454,02 </a:t>
            </a:r>
            <a:r>
              <a:rPr lang="uk-UA" sz="1600" b="1" dirty="0" err="1"/>
              <a:t>тис.грн</a:t>
            </a:r>
            <a:r>
              <a:rPr lang="uk-UA" sz="1600" b="1" dirty="0"/>
              <a:t>.</a:t>
            </a:r>
            <a:endParaRPr lang="ru-RU" sz="1600" b="1" dirty="0"/>
          </a:p>
          <a:p>
            <a:r>
              <a:rPr lang="uk-UA" sz="1600" dirty="0"/>
              <a:t>Річна економія бюджетних коштів при існуючих тарифах </a:t>
            </a:r>
            <a:r>
              <a:rPr lang="uk-UA" sz="1600" b="1" dirty="0"/>
              <a:t>– 88,333 тис. грн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095383"/>
            <a:ext cx="82444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/>
              <a:t>Окупність </a:t>
            </a:r>
            <a:r>
              <a:rPr lang="uk-UA" sz="1600" dirty="0"/>
              <a:t>проекту для бюджету місця </a:t>
            </a:r>
            <a:endParaRPr lang="ru-RU" sz="1600" dirty="0"/>
          </a:p>
          <a:p>
            <a:r>
              <a:rPr lang="uk-UA" sz="1600" b="1" dirty="0"/>
              <a:t>11454,02 </a:t>
            </a:r>
            <a:r>
              <a:rPr lang="uk-UA" sz="1600" b="1" dirty="0" err="1"/>
              <a:t>тис.грн</a:t>
            </a:r>
            <a:r>
              <a:rPr lang="uk-UA" sz="1600" b="1" dirty="0"/>
              <a:t>./ 88,333 тис. грн.</a:t>
            </a:r>
            <a:r>
              <a:rPr lang="uk-UA" sz="1600" dirty="0"/>
              <a:t>= </a:t>
            </a:r>
            <a:r>
              <a:rPr lang="uk-UA" sz="1600" b="1" dirty="0"/>
              <a:t>129,7 років</a:t>
            </a:r>
            <a:endParaRPr lang="ru-RU" sz="1600" b="1" dirty="0"/>
          </a:p>
          <a:p>
            <a:r>
              <a:rPr lang="uk-UA" sz="1600" dirty="0"/>
              <a:t>Тобто при існуючих тарифах вкладені в проект бюджетні кошті повернуться через </a:t>
            </a:r>
            <a:r>
              <a:rPr lang="uk-UA" sz="1600" b="1" dirty="0" smtClean="0"/>
              <a:t>129,7 </a:t>
            </a:r>
            <a:r>
              <a:rPr lang="uk-UA" sz="1600" b="1" dirty="0"/>
              <a:t>років</a:t>
            </a:r>
            <a:r>
              <a:rPr lang="uk-UA" sz="1600" dirty="0"/>
              <a:t>. Звичайно, динаміка збільшення  вартості енергоносіїв прискорить термін окупності проекту</a:t>
            </a:r>
            <a:r>
              <a:rPr lang="uk-UA" sz="1600" dirty="0" smtClean="0"/>
              <a:t>.</a:t>
            </a:r>
          </a:p>
          <a:p>
            <a:r>
              <a:rPr lang="uk-UA" sz="1600" dirty="0" smtClean="0"/>
              <a:t> </a:t>
            </a:r>
            <a:r>
              <a:rPr lang="uk-UA" sz="1600" dirty="0"/>
              <a:t>Але розрахункова окупність проекту – </a:t>
            </a:r>
            <a:r>
              <a:rPr lang="uk-UA" sz="1600" b="1" dirty="0" smtClean="0"/>
              <a:t>129,7 </a:t>
            </a:r>
            <a:r>
              <a:rPr lang="uk-UA" sz="1600" b="1" dirty="0"/>
              <a:t>років </a:t>
            </a:r>
            <a:r>
              <a:rPr lang="uk-UA" sz="1600" dirty="0"/>
              <a:t>– це навіть не довгостроковий проект. Це нескінченний проект.</a:t>
            </a:r>
            <a:endParaRPr lang="ru-RU" sz="1600" dirty="0"/>
          </a:p>
          <a:p>
            <a:r>
              <a:rPr lang="uk-UA" sz="1600" dirty="0"/>
              <a:t>Інші </a:t>
            </a:r>
            <a:r>
              <a:rPr lang="uk-UA" sz="1600" dirty="0" smtClean="0"/>
              <a:t>28 аналогічних  </a:t>
            </a:r>
            <a:r>
              <a:rPr lang="uk-UA" sz="1600" dirty="0"/>
              <a:t>проектів </a:t>
            </a:r>
            <a:r>
              <a:rPr lang="uk-UA" sz="1600" dirty="0" smtClean="0"/>
              <a:t>знаходяться </a:t>
            </a:r>
            <a:r>
              <a:rPr lang="uk-UA" sz="1600" dirty="0"/>
              <a:t>зараз </a:t>
            </a:r>
            <a:r>
              <a:rPr lang="uk-UA" sz="1600" dirty="0" smtClean="0"/>
              <a:t>на </a:t>
            </a:r>
            <a:r>
              <a:rPr lang="uk-UA" sz="1600" dirty="0"/>
              <a:t>різних </a:t>
            </a:r>
            <a:r>
              <a:rPr lang="uk-UA" sz="1600" dirty="0" smtClean="0"/>
              <a:t>етапах виконання</a:t>
            </a:r>
            <a:r>
              <a:rPr lang="uk-UA" sz="1600" dirty="0"/>
              <a:t>. Але якщо у них аналогічний термін окупності, чи необхідні вони нашому місту</a:t>
            </a:r>
            <a:r>
              <a:rPr lang="uk-UA" sz="1600" dirty="0" smtClean="0"/>
              <a:t>? Чи витримує наш бюджет таку «</a:t>
            </a:r>
            <a:r>
              <a:rPr lang="uk-UA" sz="1600" dirty="0"/>
              <a:t>е</a:t>
            </a:r>
            <a:r>
              <a:rPr lang="uk-UA" sz="1600" dirty="0" smtClean="0"/>
              <a:t>кономію» ????</a:t>
            </a:r>
            <a:endParaRPr lang="ru-RU" sz="16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dirty="0"/>
              <a:t>2. </a:t>
            </a:r>
            <a:r>
              <a:rPr lang="ru-RU" sz="4000" dirty="0" err="1" smtClean="0"/>
              <a:t>Щорічна</a:t>
            </a:r>
            <a:r>
              <a:rPr lang="ru-RU" sz="4000" dirty="0" smtClean="0"/>
              <a:t> </a:t>
            </a:r>
            <a:r>
              <a:rPr lang="ru-RU" sz="4000" dirty="0" err="1"/>
              <a:t>економія</a:t>
            </a:r>
            <a:r>
              <a:rPr lang="ru-RU" sz="4000" dirty="0"/>
              <a:t> </a:t>
            </a:r>
            <a:r>
              <a:rPr lang="ru-RU" sz="4000" dirty="0" err="1"/>
              <a:t>від</a:t>
            </a:r>
            <a:r>
              <a:rPr lang="ru-RU" sz="4000" dirty="0"/>
              <a:t> </a:t>
            </a:r>
            <a:r>
              <a:rPr lang="ru-RU" sz="4000" dirty="0" err="1"/>
              <a:t>впровадження</a:t>
            </a:r>
            <a:r>
              <a:rPr lang="ru-RU" sz="4000" dirty="0"/>
              <a:t> заходу </a:t>
            </a:r>
            <a:r>
              <a:rPr lang="ru-RU" sz="3600" dirty="0"/>
              <a:t>«Комплексна </a:t>
            </a:r>
            <a:r>
              <a:rPr lang="ru-RU" sz="3600" dirty="0" err="1"/>
              <a:t>термосанація</a:t>
            </a:r>
            <a:r>
              <a:rPr lang="ru-RU" sz="3600" dirty="0"/>
              <a:t> ЗОШ № 60» </a:t>
            </a:r>
          </a:p>
        </p:txBody>
      </p:sp>
    </p:spTree>
    <p:extLst>
      <p:ext uri="{BB962C8B-B14F-4D97-AF65-F5344CB8AC3E}">
        <p14:creationId xmlns:p14="http://schemas.microsoft.com/office/powerpoint/2010/main" xmlns="" val="4996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3. </a:t>
            </a:r>
            <a:r>
              <a:rPr lang="ru-RU" sz="4000" dirty="0" err="1" smtClean="0"/>
              <a:t>Рішення</a:t>
            </a:r>
            <a:r>
              <a:rPr lang="ru-RU" sz="4000" dirty="0" smtClean="0"/>
              <a:t> </a:t>
            </a:r>
            <a:r>
              <a:rPr lang="ru-RU" sz="4000" dirty="0" err="1" smtClean="0"/>
              <a:t>виконавчого</a:t>
            </a:r>
            <a:r>
              <a:rPr lang="ru-RU" sz="4000" dirty="0" smtClean="0"/>
              <a:t> </a:t>
            </a:r>
            <a:r>
              <a:rPr lang="ru-RU" sz="4000" dirty="0" err="1" smtClean="0"/>
              <a:t>комітету</a:t>
            </a:r>
            <a:r>
              <a:rPr lang="ru-RU" sz="4000" dirty="0" smtClean="0"/>
              <a:t> № 997 </a:t>
            </a:r>
            <a:r>
              <a:rPr lang="ru-RU" sz="4000" dirty="0" err="1" smtClean="0"/>
              <a:t>від</a:t>
            </a:r>
            <a:r>
              <a:rPr lang="ru-RU" sz="4000" dirty="0" smtClean="0"/>
              <a:t> 24.11.2017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301208"/>
          </a:xfrm>
        </p:spPr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dirty="0"/>
              <a:t>«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енергоменеджменту</a:t>
            </a:r>
            <a:r>
              <a:rPr lang="ru-RU" dirty="0"/>
              <a:t> та </a:t>
            </a:r>
            <a:r>
              <a:rPr lang="ru-RU" dirty="0" err="1"/>
              <a:t>енергомоніторінгу</a:t>
            </a:r>
            <a:r>
              <a:rPr lang="ru-RU" dirty="0"/>
              <a:t> в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м. </a:t>
            </a:r>
            <a:r>
              <a:rPr lang="ru-RU" dirty="0" err="1"/>
              <a:t>Миколаєва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https://mkrada.gov.ua/documents/27565.html</a:t>
            </a:r>
            <a:br>
              <a:rPr lang="ru-RU" dirty="0"/>
            </a:br>
            <a:r>
              <a:rPr lang="ru-RU" dirty="0"/>
              <a:t>У </a:t>
            </a:r>
            <a:r>
              <a:rPr lang="ru-RU" dirty="0" err="1"/>
              <a:t>Додатку</a:t>
            </a:r>
            <a:r>
              <a:rPr lang="ru-RU" dirty="0"/>
              <a:t> до «</a:t>
            </a:r>
            <a:r>
              <a:rPr lang="ru-RU" dirty="0" err="1"/>
              <a:t>Положення</a:t>
            </a:r>
            <a:r>
              <a:rPr lang="ru-RU" dirty="0"/>
              <a:t> про </a:t>
            </a:r>
            <a:r>
              <a:rPr lang="ru-RU" dirty="0" err="1"/>
              <a:t>запровадження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енергоменеджменту</a:t>
            </a:r>
            <a:r>
              <a:rPr lang="ru-RU" dirty="0"/>
              <a:t> та </a:t>
            </a:r>
            <a:r>
              <a:rPr lang="ru-RU" dirty="0" err="1"/>
              <a:t>енергомоніторінгу</a:t>
            </a:r>
            <a:r>
              <a:rPr lang="ru-RU" dirty="0"/>
              <a:t> в </a:t>
            </a:r>
            <a:r>
              <a:rPr lang="ru-RU" dirty="0" err="1"/>
              <a:t>бюджетній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dirty="0"/>
              <a:t> м. </a:t>
            </a:r>
            <a:r>
              <a:rPr lang="ru-RU" dirty="0" err="1"/>
              <a:t>Миколаєва</a:t>
            </a:r>
            <a:r>
              <a:rPr lang="ru-RU" dirty="0"/>
              <a:t> – </a:t>
            </a:r>
            <a:r>
              <a:rPr lang="ru-RU" dirty="0" err="1"/>
              <a:t>пустографка</a:t>
            </a:r>
            <a:r>
              <a:rPr lang="ru-RU" dirty="0"/>
              <a:t>. </a:t>
            </a:r>
            <a:endParaRPr lang="ru-RU" dirty="0" smtClean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endParaRPr lang="ru-RU" dirty="0" smtClean="0"/>
          </a:p>
          <a:p>
            <a:pPr marL="118872" indent="0">
              <a:buNone/>
            </a:pPr>
            <a:endParaRPr lang="ru-RU" dirty="0"/>
          </a:p>
          <a:p>
            <a:pPr marL="118872" indent="0">
              <a:buNone/>
            </a:pPr>
            <a:r>
              <a:rPr lang="ru-RU" dirty="0" smtClean="0"/>
              <a:t>Тому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досягнута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</a:t>
            </a:r>
            <a:r>
              <a:rPr lang="ru-RU" dirty="0" err="1"/>
              <a:t>вказана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Департаменту </a:t>
            </a:r>
            <a:r>
              <a:rPr lang="ru-RU" dirty="0" err="1"/>
              <a:t>енергетики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391" y="3861048"/>
            <a:ext cx="6984777" cy="1763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721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3. </a:t>
            </a:r>
            <a:r>
              <a:rPr lang="ru-RU" sz="4000" dirty="0" err="1"/>
              <a:t>Рішення</a:t>
            </a:r>
            <a:r>
              <a:rPr lang="ru-RU" sz="4000" dirty="0"/>
              <a:t> </a:t>
            </a:r>
            <a:r>
              <a:rPr lang="ru-RU" sz="4000" dirty="0" err="1"/>
              <a:t>виконавчого</a:t>
            </a:r>
            <a:r>
              <a:rPr lang="ru-RU" sz="4000" dirty="0"/>
              <a:t> </a:t>
            </a:r>
            <a:r>
              <a:rPr lang="ru-RU" sz="4000" dirty="0" err="1"/>
              <a:t>комітету</a:t>
            </a:r>
            <a:r>
              <a:rPr lang="ru-RU" sz="4000" dirty="0"/>
              <a:t> № 997 </a:t>
            </a:r>
            <a:r>
              <a:rPr lang="ru-RU" sz="4000" dirty="0" err="1"/>
              <a:t>від</a:t>
            </a:r>
            <a:r>
              <a:rPr lang="ru-RU" sz="4000" dirty="0"/>
              <a:t> 24.11.2017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1"/>
            <a:ext cx="8229600" cy="2160240"/>
          </a:xfrm>
        </p:spPr>
        <p:txBody>
          <a:bodyPr>
            <a:normAutofit fontScale="70000" lnSpcReduction="20000"/>
          </a:bodyPr>
          <a:lstStyle/>
          <a:p>
            <a:pPr marL="118872" indent="0">
              <a:buNone/>
            </a:pPr>
            <a:r>
              <a:rPr lang="ru-RU" dirty="0" err="1"/>
              <a:t>Чомусь</a:t>
            </a:r>
            <a:r>
              <a:rPr lang="ru-RU" dirty="0"/>
              <a:t> на </a:t>
            </a:r>
            <a:r>
              <a:rPr lang="ru-RU" dirty="0" err="1"/>
              <a:t>сайті</a:t>
            </a:r>
            <a:r>
              <a:rPr lang="ru-RU" dirty="0"/>
              <a:t> Департаменту </a:t>
            </a:r>
            <a:r>
              <a:rPr lang="ru-RU" dirty="0" err="1"/>
              <a:t>енергетики</a:t>
            </a:r>
            <a:r>
              <a:rPr lang="ru-RU" dirty="0"/>
              <a:t> представлено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економія</a:t>
            </a:r>
            <a:r>
              <a:rPr lang="ru-RU" dirty="0"/>
              <a:t>, </a:t>
            </a:r>
            <a:r>
              <a:rPr lang="ru-RU" dirty="0" err="1"/>
              <a:t>досягнута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- </a:t>
            </a:r>
            <a:r>
              <a:rPr lang="ru-RU" dirty="0" err="1"/>
              <a:t>згідно</a:t>
            </a:r>
            <a:r>
              <a:rPr lang="ru-RU" dirty="0"/>
              <a:t> 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виконавчого</a:t>
            </a:r>
            <a:r>
              <a:rPr lang="ru-RU" dirty="0"/>
              <a:t> </a:t>
            </a:r>
            <a:r>
              <a:rPr lang="ru-RU" dirty="0" err="1"/>
              <a:t>комітету</a:t>
            </a:r>
            <a:r>
              <a:rPr lang="ru-RU" dirty="0"/>
              <a:t> № 997 </a:t>
            </a:r>
            <a:r>
              <a:rPr lang="ru-RU" dirty="0" err="1"/>
              <a:t>від</a:t>
            </a:r>
            <a:r>
              <a:rPr lang="ru-RU" dirty="0"/>
              <a:t> 24.11.2017 </a:t>
            </a:r>
            <a:br>
              <a:rPr lang="ru-RU" dirty="0"/>
            </a:br>
            <a:r>
              <a:rPr lang="ru-RU" dirty="0"/>
              <a:t>	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в </a:t>
            </a:r>
            <a:r>
              <a:rPr lang="ru-RU" dirty="0" err="1"/>
              <a:t>період</a:t>
            </a:r>
            <a:r>
              <a:rPr lang="ru-RU" dirty="0"/>
              <a:t> 2017-2019 (</a:t>
            </a:r>
            <a:r>
              <a:rPr lang="ru-RU" dirty="0" err="1"/>
              <a:t>Інформація</a:t>
            </a:r>
            <a:r>
              <a:rPr lang="ru-RU" dirty="0"/>
              <a:t> з сайту Департаменту </a:t>
            </a:r>
            <a:r>
              <a:rPr lang="ru-RU" dirty="0" err="1"/>
              <a:t>енергетики</a:t>
            </a:r>
            <a:r>
              <a:rPr lang="ru-RU" dirty="0"/>
              <a:t>)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energydep.mkrada.gov.ua</a:t>
            </a:r>
            <a:endParaRPr lang="uk-UA" dirty="0" smtClean="0"/>
          </a:p>
          <a:p>
            <a:pPr marL="118872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89040"/>
            <a:ext cx="5937250" cy="273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8159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Висновок по головній гіпотезі:</a:t>
            </a:r>
            <a:br>
              <a:rPr lang="uk-UA" sz="3600" dirty="0" smtClean="0"/>
            </a:br>
            <a:r>
              <a:rPr lang="uk-UA" sz="1800" dirty="0" smtClean="0"/>
              <a:t>(головна гіпотеза підтверджена)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18872" lvl="0" indent="0" algn="just">
              <a:lnSpc>
                <a:spcPct val="115000"/>
              </a:lnSpc>
              <a:buNone/>
              <a:tabLst>
                <a:tab pos="-90170" algn="l"/>
                <a:tab pos="180340" algn="l"/>
              </a:tabLst>
            </a:pPr>
            <a:r>
              <a:rPr lang="uk-UA" b="1" dirty="0" smtClean="0">
                <a:ea typeface="Times New Roman"/>
                <a:cs typeface="Times New Roman"/>
              </a:rPr>
              <a:t>Політика енергозбереження та енергоефективності, що реалізується Департаментом енергетики, енергозбереження та впровадження інноваційних технологій ММР  неефективна з точки зору економічної доцільності для бюджету місця. Обсяг бюджетних витрат на проведення політики енергозбереження значно перевищує обсяг зекономлених бюджетних коштів,  отриманих за результатами її впровадження.</a:t>
            </a:r>
            <a:endParaRPr lang="ru-RU" sz="2400" b="1" dirty="0" smtClean="0">
              <a:ea typeface="Times New Roman"/>
              <a:cs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9986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252728"/>
          </a:xfrm>
        </p:spPr>
        <p:txBody>
          <a:bodyPr>
            <a:noAutofit/>
          </a:bodyPr>
          <a:lstStyle/>
          <a:p>
            <a:r>
              <a:rPr lang="ru-RU" sz="3200" dirty="0" err="1"/>
              <a:t>Таблиця</a:t>
            </a:r>
            <a:r>
              <a:rPr lang="ru-RU" sz="3200" dirty="0"/>
              <a:t> «</a:t>
            </a:r>
            <a:r>
              <a:rPr lang="ru-RU" sz="3200" dirty="0" err="1"/>
              <a:t>Співвідношення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 smtClean="0"/>
              <a:t>видатків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та </a:t>
            </a:r>
            <a:r>
              <a:rPr lang="ru-RU" sz="3200" dirty="0" err="1"/>
              <a:t>економії</a:t>
            </a:r>
            <a:r>
              <a:rPr lang="ru-RU" sz="3200" dirty="0"/>
              <a:t> </a:t>
            </a:r>
            <a:r>
              <a:rPr lang="ru-RU" sz="3200" dirty="0" err="1"/>
              <a:t>бюджетних</a:t>
            </a:r>
            <a:r>
              <a:rPr lang="ru-RU" sz="3200" dirty="0"/>
              <a:t> </a:t>
            </a:r>
            <a:r>
              <a:rPr lang="ru-RU" sz="3200" dirty="0" err="1"/>
              <a:t>коштів</a:t>
            </a:r>
            <a:r>
              <a:rPr lang="ru-RU" sz="3200" dirty="0"/>
              <a:t>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 smtClean="0"/>
              <a:t>внаслідок</a:t>
            </a:r>
            <a:r>
              <a:rPr lang="ru-RU" sz="1800" dirty="0" smtClean="0"/>
              <a:t> </a:t>
            </a:r>
            <a:r>
              <a:rPr lang="ru-RU" sz="1800" dirty="0" err="1"/>
              <a:t>проведення</a:t>
            </a:r>
            <a:r>
              <a:rPr lang="ru-RU" sz="1800" dirty="0"/>
              <a:t> </a:t>
            </a:r>
            <a:r>
              <a:rPr lang="ru-RU" sz="1800" dirty="0" err="1" smtClean="0"/>
              <a:t>енергозберігаюї</a:t>
            </a:r>
            <a:r>
              <a:rPr lang="ru-RU" sz="1800" dirty="0" smtClean="0"/>
              <a:t> </a:t>
            </a:r>
            <a:r>
              <a:rPr lang="ru-RU" sz="1800" dirty="0" err="1" smtClean="0"/>
              <a:t>політики</a:t>
            </a:r>
            <a:r>
              <a:rPr lang="ru-RU" sz="3200" dirty="0"/>
              <a:t>»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7992888" cy="512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128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136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dirty="0"/>
              <a:t>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/>
              <a:t>щодо</a:t>
            </a:r>
            <a:r>
              <a:rPr lang="ru-RU" sz="2000" dirty="0" smtClean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18872" indent="0">
              <a:buNone/>
            </a:pPr>
            <a:r>
              <a:rPr lang="ru-RU" sz="4100" b="1" dirty="0" smtClean="0">
                <a:solidFill>
                  <a:schemeClr val="accent1"/>
                </a:solidFill>
              </a:rPr>
              <a:t>1.  </a:t>
            </a:r>
            <a:r>
              <a:rPr lang="ru-RU" dirty="0" err="1" smtClean="0"/>
              <a:t>Забезпечити</a:t>
            </a:r>
            <a:r>
              <a:rPr lang="ru-RU" dirty="0" smtClean="0"/>
              <a:t> </a:t>
            </a:r>
            <a:r>
              <a:rPr lang="ru-RU" dirty="0"/>
              <a:t>причинно-</a:t>
            </a:r>
            <a:r>
              <a:rPr lang="ru-RU" dirty="0" err="1"/>
              <a:t>наслідковий</a:t>
            </a:r>
            <a:r>
              <a:rPr lang="ru-RU" dirty="0"/>
              <a:t>  </a:t>
            </a:r>
            <a:r>
              <a:rPr lang="ru-RU" dirty="0" err="1"/>
              <a:t>зв'язок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 </a:t>
            </a:r>
            <a:r>
              <a:rPr lang="ru-RU" dirty="0" err="1"/>
              <a:t>плануванням</a:t>
            </a:r>
            <a:r>
              <a:rPr lang="ru-RU" dirty="0"/>
              <a:t>, </a:t>
            </a:r>
            <a:r>
              <a:rPr lang="ru-RU" dirty="0" err="1"/>
              <a:t>виконанням</a:t>
            </a:r>
            <a:r>
              <a:rPr lang="ru-RU" dirty="0"/>
              <a:t> та  </a:t>
            </a:r>
            <a:r>
              <a:rPr lang="ru-RU" dirty="0" err="1"/>
              <a:t>моніторингом</a:t>
            </a:r>
            <a:r>
              <a:rPr lang="ru-RU" dirty="0"/>
              <a:t>  </a:t>
            </a:r>
            <a:r>
              <a:rPr lang="ru-RU" dirty="0" err="1"/>
              <a:t>результативності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в рамках 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:</a:t>
            </a:r>
          </a:p>
          <a:p>
            <a:pPr marL="118872" indent="0">
              <a:buNone/>
            </a:pPr>
            <a:r>
              <a:rPr lang="ru-RU" dirty="0" err="1"/>
              <a:t>розробити</a:t>
            </a:r>
            <a:r>
              <a:rPr lang="ru-RU" dirty="0"/>
              <a:t> та </a:t>
            </a:r>
            <a:r>
              <a:rPr lang="ru-RU" dirty="0" err="1"/>
              <a:t>затвердити</a:t>
            </a:r>
            <a:r>
              <a:rPr lang="ru-RU" dirty="0"/>
              <a:t> </a:t>
            </a:r>
            <a:r>
              <a:rPr lang="ru-RU" dirty="0" err="1"/>
              <a:t>стратегічний</a:t>
            </a:r>
            <a:r>
              <a:rPr lang="ru-RU" dirty="0"/>
              <a:t>  план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</a:t>
            </a:r>
            <a:r>
              <a:rPr lang="ru-RU" dirty="0" err="1"/>
              <a:t>заснований</a:t>
            </a:r>
            <a:r>
              <a:rPr lang="ru-RU" dirty="0"/>
              <a:t>  на </a:t>
            </a:r>
            <a:r>
              <a:rPr lang="ru-RU" dirty="0" err="1"/>
              <a:t>пріоритетності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;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послідовне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шляхом </a:t>
            </a:r>
            <a:r>
              <a:rPr lang="ru-RU" dirty="0" err="1"/>
              <a:t>включення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в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наступних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періодах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стратегічного</a:t>
            </a:r>
            <a:r>
              <a:rPr lang="ru-RU" dirty="0"/>
              <a:t> плану ;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65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Основна</a:t>
            </a:r>
            <a:r>
              <a:rPr lang="ru-RU" dirty="0" smtClean="0"/>
              <a:t> мета </a:t>
            </a:r>
            <a:r>
              <a:rPr lang="ru-RU" dirty="0" err="1" smtClean="0"/>
              <a:t>проведення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 err="1" smtClean="0"/>
              <a:t>Підвищення</a:t>
            </a:r>
            <a:r>
              <a:rPr lang="ru-RU" b="1" dirty="0" smtClean="0"/>
              <a:t> </a:t>
            </a:r>
            <a:r>
              <a:rPr lang="ru-RU" b="1" dirty="0" err="1"/>
              <a:t>ефективності</a:t>
            </a:r>
            <a:r>
              <a:rPr lang="ru-RU" b="1" dirty="0"/>
              <a:t>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коштів</a:t>
            </a:r>
            <a:r>
              <a:rPr lang="ru-RU" b="1" dirty="0"/>
              <a:t> шляхом </a:t>
            </a:r>
            <a:r>
              <a:rPr lang="ru-RU" b="1" dirty="0" err="1"/>
              <a:t>запобігання</a:t>
            </a:r>
            <a:r>
              <a:rPr lang="ru-RU" b="1" dirty="0"/>
              <a:t> </a:t>
            </a:r>
            <a:r>
              <a:rPr lang="ru-RU" b="1" dirty="0" err="1"/>
              <a:t>недоцільного</a:t>
            </a:r>
            <a:r>
              <a:rPr lang="ru-RU" b="1" dirty="0"/>
              <a:t> </a:t>
            </a:r>
            <a:r>
              <a:rPr lang="ru-RU" b="1" dirty="0" err="1"/>
              <a:t>затвердження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асигнувань</a:t>
            </a:r>
            <a:r>
              <a:rPr lang="ru-RU" b="1" dirty="0"/>
              <a:t> на </a:t>
            </a:r>
            <a:r>
              <a:rPr lang="ru-RU" b="1" dirty="0" err="1"/>
              <a:t>енергозберігаючі</a:t>
            </a:r>
            <a:r>
              <a:rPr lang="ru-RU" b="1" dirty="0"/>
              <a:t> </a:t>
            </a:r>
            <a:r>
              <a:rPr lang="ru-RU" b="1" dirty="0" err="1"/>
              <a:t>програми</a:t>
            </a:r>
            <a:r>
              <a:rPr lang="ru-RU" b="1" dirty="0"/>
              <a:t> та заходи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Для </a:t>
            </a:r>
            <a:r>
              <a:rPr lang="ru-RU" dirty="0" err="1"/>
              <a:t>д</a:t>
            </a:r>
            <a:r>
              <a:rPr lang="ru-RU" dirty="0" err="1" smtClean="0"/>
              <a:t>осягнення</a:t>
            </a:r>
            <a:r>
              <a:rPr lang="ru-RU" dirty="0" smtClean="0"/>
              <a:t> </a:t>
            </a:r>
            <a:r>
              <a:rPr lang="ru-RU" dirty="0" err="1" smtClean="0"/>
              <a:t>основної</a:t>
            </a:r>
            <a:r>
              <a:rPr lang="ru-RU" dirty="0" smtClean="0"/>
              <a:t> мети проекту </a:t>
            </a:r>
            <a:r>
              <a:rPr lang="ru-RU" dirty="0" err="1" smtClean="0"/>
              <a:t>було</a:t>
            </a:r>
            <a:r>
              <a:rPr lang="ru-RU" dirty="0" smtClean="0"/>
              <a:t> проведено </a:t>
            </a:r>
            <a:r>
              <a:rPr lang="ru-RU" dirty="0" err="1" smtClean="0"/>
              <a:t>наступні</a:t>
            </a:r>
            <a:r>
              <a:rPr lang="ru-RU" dirty="0" smtClean="0"/>
              <a:t> заходи:</a:t>
            </a:r>
          </a:p>
          <a:p>
            <a:pPr marL="457200" indent="-457200"/>
            <a:r>
              <a:rPr lang="ru-RU" dirty="0" smtClean="0"/>
              <a:t>1. </a:t>
            </a: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/>
              <a:t>доцільності</a:t>
            </a:r>
            <a:r>
              <a:rPr lang="ru-RU" dirty="0"/>
              <a:t> </a:t>
            </a:r>
            <a:r>
              <a:rPr lang="ru-RU" dirty="0" err="1"/>
              <a:t>затвердження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асигнувань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результативності</a:t>
            </a:r>
            <a:r>
              <a:rPr lang="ru-RU" dirty="0"/>
              <a:t> для бюджету </a:t>
            </a:r>
            <a:r>
              <a:rPr lang="ru-RU" dirty="0" err="1"/>
              <a:t>місця</a:t>
            </a:r>
            <a:r>
              <a:rPr lang="ru-RU" dirty="0"/>
              <a:t>  шляхом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виконаних</a:t>
            </a:r>
            <a:r>
              <a:rPr lang="ru-RU" dirty="0"/>
              <a:t> Департаментом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м. </a:t>
            </a:r>
            <a:r>
              <a:rPr lang="ru-RU" dirty="0" err="1"/>
              <a:t>Миколаєва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-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фактично</a:t>
            </a:r>
            <a:r>
              <a:rPr lang="ru-RU" dirty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 у </a:t>
            </a:r>
            <a:r>
              <a:rPr lang="ru-RU" dirty="0" err="1"/>
              <a:t>період</a:t>
            </a:r>
            <a:r>
              <a:rPr lang="ru-RU" dirty="0"/>
              <a:t> 2017-2019;</a:t>
            </a:r>
          </a:p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 err="1" smtClean="0"/>
              <a:t>порівняльного</a:t>
            </a:r>
            <a:r>
              <a:rPr lang="ru-RU" dirty="0" smtClean="0"/>
              <a:t> </a:t>
            </a:r>
            <a:r>
              <a:rPr lang="ru-RU" dirty="0" err="1" smtClean="0"/>
              <a:t>аналізу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в </a:t>
            </a:r>
            <a:r>
              <a:rPr lang="ru-RU" dirty="0" err="1"/>
              <a:t>наслідок</a:t>
            </a:r>
            <a:r>
              <a:rPr lang="ru-RU" dirty="0"/>
              <a:t>  </a:t>
            </a:r>
            <a:r>
              <a:rPr lang="ru-RU" dirty="0" err="1"/>
              <a:t>впровадження</a:t>
            </a:r>
            <a:r>
              <a:rPr lang="ru-RU" dirty="0"/>
              <a:t> 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  до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видатків</a:t>
            </a:r>
            <a:r>
              <a:rPr lang="ru-RU" dirty="0"/>
              <a:t> на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2017-2019р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5135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3600" dirty="0"/>
              <a:t>  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прозорість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енергоефективності</a:t>
            </a:r>
            <a:r>
              <a:rPr lang="ru-RU" dirty="0"/>
              <a:t> шляхом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фактичної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у </a:t>
            </a:r>
            <a:r>
              <a:rPr lang="ru-RU" dirty="0" err="1"/>
              <a:t>розрізі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та </a:t>
            </a:r>
            <a:r>
              <a:rPr lang="ru-RU" dirty="0" err="1"/>
              <a:t>заходів</a:t>
            </a:r>
            <a:r>
              <a:rPr lang="ru-RU" dirty="0"/>
              <a:t> з </a:t>
            </a:r>
            <a:r>
              <a:rPr lang="ru-RU" dirty="0" err="1"/>
              <a:t>енергозбереження</a:t>
            </a:r>
            <a:r>
              <a:rPr lang="ru-RU" dirty="0"/>
              <a:t>, шляхом </a:t>
            </a:r>
            <a:r>
              <a:rPr lang="ru-RU" dirty="0" err="1"/>
              <a:t>включення</a:t>
            </a:r>
            <a:r>
              <a:rPr lang="ru-RU" dirty="0"/>
              <a:t> в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демонструють</a:t>
            </a:r>
            <a:endParaRPr lang="ru-RU" dirty="0"/>
          </a:p>
          <a:p>
            <a:pPr marL="118872" indent="0">
              <a:buNone/>
            </a:pPr>
            <a:r>
              <a:rPr lang="ru-RU" dirty="0"/>
              <a:t> - </a:t>
            </a:r>
            <a:r>
              <a:rPr lang="ru-RU" dirty="0" err="1"/>
              <a:t>річну</a:t>
            </a:r>
            <a:r>
              <a:rPr lang="ru-RU" dirty="0"/>
              <a:t>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у натуральному та грошовому </a:t>
            </a:r>
            <a:r>
              <a:rPr lang="ru-RU" dirty="0" err="1"/>
              <a:t>виразі</a:t>
            </a:r>
            <a:r>
              <a:rPr lang="ru-RU" dirty="0"/>
              <a:t>: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теплопостачання</a:t>
            </a:r>
            <a:r>
              <a:rPr lang="ru-RU" dirty="0"/>
              <a:t>, тис. Гкал/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водопостачання</a:t>
            </a:r>
            <a:r>
              <a:rPr lang="ru-RU" dirty="0"/>
              <a:t>, тис. куб. м/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</a:t>
            </a:r>
            <a:r>
              <a:rPr lang="ru-RU" dirty="0" err="1"/>
              <a:t>електроенергії</a:t>
            </a:r>
            <a:r>
              <a:rPr lang="ru-RU" dirty="0"/>
              <a:t>, тис. кВт/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- природного газу, тис. куб. м/</a:t>
            </a:r>
            <a:r>
              <a:rPr lang="ru-RU" dirty="0" err="1"/>
              <a:t>рік</a:t>
            </a:r>
            <a:r>
              <a:rPr lang="ru-RU" dirty="0"/>
              <a:t> (%), грн.</a:t>
            </a:r>
          </a:p>
          <a:p>
            <a:pPr marL="118872" indent="0">
              <a:buNone/>
            </a:pPr>
            <a:r>
              <a:rPr lang="ru-RU" dirty="0"/>
              <a:t> </a:t>
            </a:r>
          </a:p>
          <a:p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 Наказу МФУ </a:t>
            </a:r>
            <a:r>
              <a:rPr lang="en-US" dirty="0"/>
              <a:t>No 1536 « </a:t>
            </a:r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результативних</a:t>
            </a:r>
            <a:r>
              <a:rPr lang="ru-RU" dirty="0"/>
              <a:t> </a:t>
            </a:r>
            <a:r>
              <a:rPr lang="ru-RU" dirty="0" err="1"/>
              <a:t>показників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з ГРБК» </a:t>
            </a:r>
            <a:r>
              <a:rPr lang="ru-RU" dirty="0" err="1"/>
              <a:t>результативні</a:t>
            </a:r>
            <a:r>
              <a:rPr lang="ru-RU" dirty="0"/>
              <a:t> </a:t>
            </a:r>
            <a:r>
              <a:rPr lang="ru-RU" dirty="0" err="1"/>
              <a:t>показники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вказаного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таким </a:t>
            </a:r>
            <a:r>
              <a:rPr lang="ru-RU" dirty="0" err="1"/>
              <a:t>критеріям</a:t>
            </a:r>
            <a:r>
              <a:rPr lang="ru-RU" dirty="0"/>
              <a:t>: </a:t>
            </a:r>
            <a:r>
              <a:rPr lang="ru-RU" dirty="0" err="1"/>
              <a:t>реалістичність</a:t>
            </a:r>
            <a:r>
              <a:rPr lang="ru-RU" dirty="0"/>
              <a:t>, </a:t>
            </a:r>
            <a:r>
              <a:rPr lang="ru-RU" dirty="0" err="1"/>
              <a:t>актуальність</a:t>
            </a:r>
            <a:r>
              <a:rPr lang="ru-RU" dirty="0"/>
              <a:t>, </a:t>
            </a:r>
            <a:r>
              <a:rPr lang="ru-RU" dirty="0" err="1"/>
              <a:t>суспільна</a:t>
            </a:r>
            <a:r>
              <a:rPr lang="ru-RU" dirty="0"/>
              <a:t> </a:t>
            </a:r>
            <a:r>
              <a:rPr lang="ru-RU" dirty="0" err="1"/>
              <a:t>значимість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0243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36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>
            <a:normAutofit fontScale="85000" lnSpcReduction="2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  <a:tabLst>
                <a:tab pos="-90170" algn="l"/>
              </a:tabLst>
            </a:pPr>
            <a:endParaRPr lang="uk-UA" b="1" dirty="0" smtClean="0">
              <a:latin typeface="Times New Roman"/>
              <a:ea typeface="Times New Roman"/>
              <a:cs typeface="Times New Roman"/>
            </a:endParaRPr>
          </a:p>
          <a:p>
            <a:pPr marL="118872" lvl="0" indent="0" algn="just">
              <a:lnSpc>
                <a:spcPct val="115000"/>
              </a:lnSpc>
              <a:buNone/>
              <a:tabLst>
                <a:tab pos="-90170" algn="l"/>
              </a:tabLst>
            </a:pPr>
            <a:r>
              <a:rPr lang="uk-UA" sz="38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2. </a:t>
            </a:r>
            <a:r>
              <a:rPr lang="uk-UA" dirty="0" smtClean="0">
                <a:ea typeface="Times New Roman"/>
                <a:cs typeface="Times New Roman"/>
              </a:rPr>
              <a:t>Поступово </a:t>
            </a:r>
            <a:r>
              <a:rPr lang="uk-UA" dirty="0">
                <a:ea typeface="Times New Roman"/>
                <a:cs typeface="Times New Roman"/>
              </a:rPr>
              <a:t>замінити економічно неефективні заходи, виконувані  в рамках бюджетних програм, на ті, які здатні дійсно забезпечити скорочення споживання ресурсів і економію бюджетних коштів. Переважна більшість заходів, які впроваджуються на постійної основі у рамках бюджетних програм Департаментом енергетики (в період 2017-2019)   не здатні </a:t>
            </a:r>
            <a:r>
              <a:rPr lang="uk-UA" dirty="0" smtClean="0">
                <a:ea typeface="Times New Roman"/>
                <a:cs typeface="Times New Roman"/>
              </a:rPr>
              <a:t>навіть  </a:t>
            </a:r>
            <a:r>
              <a:rPr lang="uk-UA" dirty="0">
                <a:ea typeface="Times New Roman"/>
                <a:cs typeface="Times New Roman"/>
              </a:rPr>
              <a:t>у перспективі - забезпечити відповідне скорочення споживання енергоресурсів та економію бюджетних коштів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95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  <a:tabLst>
                <a:tab pos="-90170" algn="l"/>
              </a:tabLst>
            </a:pPr>
            <a:r>
              <a:rPr lang="uk-UA" sz="51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3. </a:t>
            </a:r>
            <a:r>
              <a:rPr lang="uk-UA" dirty="0" smtClean="0">
                <a:ea typeface="Times New Roman"/>
                <a:cs typeface="Times New Roman"/>
              </a:rPr>
              <a:t>Змінити   </a:t>
            </a:r>
            <a:r>
              <a:rPr lang="uk-UA" dirty="0">
                <a:ea typeface="Times New Roman"/>
                <a:cs typeface="Times New Roman"/>
              </a:rPr>
              <a:t>співвідношення бюджетних видатків на проведення політики енергозбереження та економії бюджетних коштів внаслідок проведення цієї політики у напрямок зменшення видатків та збільшення економії бюджетних коштів шляхом: </a:t>
            </a:r>
            <a:endParaRPr lang="ru-RU" sz="2400" dirty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>
                <a:ea typeface="Times New Roman"/>
                <a:cs typeface="Times New Roman"/>
              </a:rPr>
              <a:t>- Забезпечення  причинно-наслідковий  зв'язок між  плануванням, виконанням та  моніторингом  результативності впровадження заходів в рамках  політики енергозбереження;</a:t>
            </a:r>
            <a:endParaRPr lang="ru-RU" sz="2400" dirty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>
                <a:ea typeface="Times New Roman"/>
                <a:cs typeface="Times New Roman"/>
              </a:rPr>
              <a:t>- Поступової замінити економічно неефективних заходів, виконаних в рамках бюджетних програм, на ті, які здатні дійсно забезпечити скорочення споживання ресурсів і економію бюджетних коштів</a:t>
            </a:r>
            <a:r>
              <a:rPr lang="uk-UA" dirty="0" smtClean="0">
                <a:ea typeface="Times New Roman"/>
                <a:cs typeface="Times New Roman"/>
              </a:rPr>
              <a:t>.</a:t>
            </a:r>
            <a:endParaRPr lang="ru-RU" sz="2400" dirty="0" smtClean="0">
              <a:ea typeface="Times New Roman"/>
              <a:cs typeface="Times New Roman"/>
            </a:endParaRPr>
          </a:p>
          <a:p>
            <a:pPr marL="118872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dirty="0" smtClean="0">
                <a:ea typeface="Times New Roman"/>
                <a:cs typeface="Times New Roman"/>
              </a:rPr>
              <a:t> - Забезпечити дієвий процес оцінки ефективності енергозберігаючих заходів щодо  доцільності використання бюджетних коштів на ці заходи у наступних бюджетних періодах.</a:t>
            </a:r>
            <a:endParaRPr lang="ru-RU" sz="24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8934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52728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686800" cy="5184575"/>
          </a:xfrm>
        </p:spPr>
        <p:txBody>
          <a:bodyPr>
            <a:normAutofit fontScale="3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ru-RU" sz="6200" b="1" dirty="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62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4</a:t>
            </a:r>
            <a:r>
              <a:rPr lang="ru-RU" sz="6200" dirty="0" smtClean="0">
                <a:solidFill>
                  <a:schemeClr val="accent1"/>
                </a:solidFill>
                <a:ea typeface="Times New Roman"/>
                <a:cs typeface="Times New Roman"/>
              </a:rPr>
              <a:t>.  </a:t>
            </a:r>
            <a:r>
              <a:rPr lang="uk-UA" sz="5500" dirty="0" smtClean="0">
                <a:ea typeface="Times New Roman"/>
                <a:cs typeface="Times New Roman"/>
              </a:rPr>
              <a:t>На </a:t>
            </a:r>
            <a:r>
              <a:rPr lang="uk-UA" sz="5500" dirty="0">
                <a:ea typeface="Times New Roman"/>
                <a:cs typeface="Times New Roman"/>
              </a:rPr>
              <a:t>виконання Ст. 20, 26, 28  Бюджетного кодексу України та відповідних пакетів НПА  центральних органів виконавчої влади забезпечити прозорість і підзвітність бюджетного процесу та запуск системи управління внутрішнього контролю та внутрішнього аудиту у міськвиконкомі у сферах відповідальності 3-х міських департаментів (Енергетики, енергозбереження та впровадження інноваційних технологій м. Миколаєва; Економічного розвитку, внутрішнього контролю, Фінансів), що  відповідають за: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dirty="0">
                <a:ea typeface="Times New Roman"/>
                <a:cs typeface="Times New Roman"/>
              </a:rPr>
              <a:t>-	Публічне представлення на бюджетних слуханнях і офіційних ресурсах виконавчих органів місцевого самоврядування фактичної економії енергоресурсів та бюджетних коштів у розрізі програм та заходів «людською мовою»;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dirty="0">
                <a:ea typeface="Times New Roman"/>
                <a:cs typeface="Times New Roman"/>
              </a:rPr>
              <a:t>-	Налагодження механізму впливу системи щорічної оцінки ефективності бюджетних програм на пріоритети прогнозу місцевого прогнозу 2021- 2023р.; цільових і бюджетних програм і заходи бюджетних програм в у наступних бюджетних періодах та атестацію місцевих посадовців з наступними відповідними висновкам  керівництва щодо оплати праці посадовцям.</a:t>
            </a:r>
            <a:endParaRPr lang="ru-RU" sz="55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55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5. </a:t>
            </a:r>
            <a:r>
              <a:rPr lang="uk-UA" sz="5500" dirty="0" smtClean="0">
                <a:ea typeface="Times New Roman"/>
                <a:cs typeface="Times New Roman"/>
              </a:rPr>
              <a:t>Департаменту </a:t>
            </a:r>
            <a:r>
              <a:rPr lang="uk-UA" sz="5500" dirty="0">
                <a:ea typeface="Times New Roman"/>
                <a:cs typeface="Times New Roman"/>
              </a:rPr>
              <a:t>розробити механізм включення завдань та заходів енергозбереження  у цільові та бюджетні програми з точки зору показників їх економічної доцільності</a:t>
            </a:r>
            <a:r>
              <a:rPr lang="uk-UA" dirty="0">
                <a:ea typeface="Times New Roman"/>
                <a:cs typeface="Times New Roman"/>
              </a:rPr>
              <a:t>. </a:t>
            </a:r>
            <a:endParaRPr lang="ru-RU" sz="24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349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sz="4000" dirty="0" err="1"/>
              <a:t>Рекомендації</a:t>
            </a:r>
            <a:r>
              <a:rPr lang="ru-RU" sz="4000" dirty="0"/>
              <a:t>  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підвищення</a:t>
            </a:r>
            <a:r>
              <a:rPr lang="ru-RU" sz="2000" dirty="0"/>
              <a:t> </a:t>
            </a:r>
            <a:r>
              <a:rPr lang="ru-RU" sz="2000" dirty="0" err="1"/>
              <a:t>ефективності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коштів</a:t>
            </a:r>
            <a:r>
              <a:rPr lang="ru-RU" sz="2000" dirty="0"/>
              <a:t> шляхом </a:t>
            </a:r>
            <a:r>
              <a:rPr lang="ru-RU" sz="2000" dirty="0" err="1"/>
              <a:t>запобігання</a:t>
            </a:r>
            <a:r>
              <a:rPr lang="ru-RU" sz="2000" dirty="0"/>
              <a:t> </a:t>
            </a:r>
            <a:r>
              <a:rPr lang="ru-RU" sz="2000" dirty="0" err="1"/>
              <a:t>недоцільного</a:t>
            </a:r>
            <a:r>
              <a:rPr lang="ru-RU" sz="2000" dirty="0"/>
              <a:t> </a:t>
            </a:r>
            <a:r>
              <a:rPr lang="ru-RU" sz="2000" dirty="0" err="1"/>
              <a:t>затвердження</a:t>
            </a:r>
            <a:r>
              <a:rPr lang="ru-RU" sz="2000" dirty="0"/>
              <a:t> </a:t>
            </a:r>
            <a:r>
              <a:rPr lang="ru-RU" sz="2000" dirty="0" err="1"/>
              <a:t>бюджетних</a:t>
            </a:r>
            <a:r>
              <a:rPr lang="ru-RU" sz="2000" dirty="0"/>
              <a:t> </a:t>
            </a:r>
            <a:r>
              <a:rPr lang="ru-RU" sz="2000" dirty="0" err="1"/>
              <a:t>асигнувань</a:t>
            </a:r>
            <a:r>
              <a:rPr lang="ru-RU" sz="2000" dirty="0"/>
              <a:t> на </a:t>
            </a:r>
            <a:r>
              <a:rPr lang="ru-RU" sz="2000" dirty="0" err="1"/>
              <a:t>енергозберігаючі</a:t>
            </a:r>
            <a:r>
              <a:rPr lang="ru-RU" sz="2000" dirty="0"/>
              <a:t> </a:t>
            </a:r>
            <a:r>
              <a:rPr lang="ru-RU" sz="2000" dirty="0" err="1"/>
              <a:t>програми</a:t>
            </a:r>
            <a:r>
              <a:rPr lang="ru-RU" sz="2000" dirty="0"/>
              <a:t> та заходи 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6256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400" b="1" dirty="0" smtClean="0">
                <a:solidFill>
                  <a:schemeClr val="accent1"/>
                </a:solidFill>
                <a:ea typeface="Times New Roman"/>
                <a:cs typeface="Times New Roman"/>
              </a:rPr>
              <a:t>6. </a:t>
            </a:r>
            <a:r>
              <a:rPr lang="uk-UA" sz="2000" b="1" dirty="0">
                <a:ea typeface="Times New Roman"/>
                <a:cs typeface="Times New Roman"/>
              </a:rPr>
              <a:t>На виконання вимог Статуту міста забезпечити дієвість таких механізмів місцевої демократії участі як громадські слухання, громадські дорадчі органи: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>
                <a:ea typeface="Times New Roman"/>
                <a:cs typeface="Times New Roman"/>
              </a:rPr>
              <a:t>-  Ініціювати проведення громадських слухань з питань ефективності реалізації політики енергозбереження у м. Миколаєві за період 2017-2020 р енергетики, енергозбереження та впровадження інноваційних технологій м. Миколаєва зокрема, з використанням інформаційно-комунікативних е- технологій;</a:t>
            </a:r>
            <a:endParaRPr lang="ru-RU" sz="2000" dirty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>
                <a:ea typeface="Times New Roman"/>
                <a:cs typeface="Times New Roman"/>
              </a:rPr>
              <a:t> - Створити при Департаменті енергетики, енергозбереження та впровадження інноваційних технологій </a:t>
            </a:r>
            <a:r>
              <a:rPr lang="uk-UA" sz="2000" dirty="0" smtClean="0">
                <a:ea typeface="Times New Roman"/>
                <a:cs typeface="Times New Roman"/>
              </a:rPr>
              <a:t>експертно - </a:t>
            </a:r>
            <a:r>
              <a:rPr lang="uk-UA" sz="2000" dirty="0">
                <a:ea typeface="Times New Roman"/>
                <a:cs typeface="Times New Roman"/>
              </a:rPr>
              <a:t>громадську раду.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11430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 smtClean="0">
                <a:ea typeface="Times New Roman"/>
                <a:cs typeface="Times New Roman"/>
              </a:rPr>
              <a:t>-    Рекомендація для представників громадськості: </a:t>
            </a:r>
            <a:endParaRPr lang="ru-RU" sz="2000" dirty="0" smtClean="0">
              <a:ea typeface="Times New Roman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  <a:tabLst>
                <a:tab pos="-90170" algn="l"/>
                <a:tab pos="630555" algn="l"/>
              </a:tabLst>
            </a:pPr>
            <a:r>
              <a:rPr lang="uk-UA" sz="2000" dirty="0" smtClean="0">
                <a:ea typeface="Times New Roman"/>
                <a:cs typeface="Times New Roman"/>
              </a:rPr>
              <a:t>сформувати </a:t>
            </a:r>
            <a:r>
              <a:rPr lang="uk-UA" sz="2000" dirty="0">
                <a:ea typeface="Times New Roman"/>
                <a:cs typeface="Times New Roman"/>
              </a:rPr>
              <a:t>ініціативну групу зі створення експертно-громадської ради при Департаменті енергетики, енергозбереження та впровадження інноваційних технологій.</a:t>
            </a:r>
            <a:endParaRPr lang="ru-RU" sz="2000" dirty="0">
              <a:ea typeface="Times New Roman"/>
              <a:cs typeface="Times New Roman"/>
            </a:endParaRP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41086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1" y="0"/>
            <a:ext cx="9144000" cy="1252728"/>
          </a:xfrm>
        </p:spPr>
        <p:txBody>
          <a:bodyPr/>
          <a:lstStyle/>
          <a:p>
            <a:pPr algn="ctr"/>
            <a:r>
              <a:rPr lang="uk-UA" dirty="0" smtClean="0"/>
              <a:t>Збережемо ресурси разом!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943" y="1628800"/>
            <a:ext cx="6735700" cy="4194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021288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Дякуємо за увагу!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24038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40817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3400" dirty="0"/>
              <a:t>2. </a:t>
            </a:r>
            <a:r>
              <a:rPr lang="ru-RU" sz="3400" dirty="0" err="1"/>
              <a:t>Розроблени</a:t>
            </a:r>
            <a:r>
              <a:rPr lang="ru-RU" sz="3400" dirty="0"/>
              <a:t>  </a:t>
            </a:r>
            <a:r>
              <a:rPr lang="ru-RU" sz="3400" dirty="0" err="1"/>
              <a:t>рекомендацій</a:t>
            </a:r>
            <a:r>
              <a:rPr lang="ru-RU" sz="3400" dirty="0"/>
              <a:t> для ММР </a:t>
            </a:r>
            <a:r>
              <a:rPr lang="ru-RU" sz="3400" dirty="0" err="1"/>
              <a:t>щодо</a:t>
            </a:r>
            <a:r>
              <a:rPr lang="ru-RU" sz="3400" dirty="0"/>
              <a:t> </a:t>
            </a:r>
            <a:r>
              <a:rPr lang="ru-RU" sz="3400" dirty="0" err="1"/>
              <a:t>підвищення</a:t>
            </a:r>
            <a:r>
              <a:rPr lang="ru-RU" sz="3400" dirty="0"/>
              <a:t> </a:t>
            </a:r>
            <a:r>
              <a:rPr lang="ru-RU" sz="3400" dirty="0" err="1"/>
              <a:t>ефективності</a:t>
            </a:r>
            <a:r>
              <a:rPr lang="ru-RU" sz="3400" dirty="0"/>
              <a:t> </a:t>
            </a:r>
            <a:r>
              <a:rPr lang="ru-RU" sz="3400" dirty="0" err="1"/>
              <a:t>використання</a:t>
            </a:r>
            <a:r>
              <a:rPr lang="ru-RU" sz="3400" dirty="0"/>
              <a:t> </a:t>
            </a:r>
            <a:r>
              <a:rPr lang="ru-RU" sz="3400" dirty="0" err="1"/>
              <a:t>бюджетних</a:t>
            </a:r>
            <a:r>
              <a:rPr lang="ru-RU" sz="3400" dirty="0"/>
              <a:t> </a:t>
            </a:r>
            <a:r>
              <a:rPr lang="ru-RU" sz="3400" dirty="0" err="1"/>
              <a:t>коштів</a:t>
            </a:r>
            <a:r>
              <a:rPr lang="ru-RU" sz="3400" dirty="0"/>
              <a:t>, </a:t>
            </a:r>
            <a:r>
              <a:rPr lang="ru-RU" sz="3400" dirty="0" err="1"/>
              <a:t>що</a:t>
            </a:r>
            <a:r>
              <a:rPr lang="ru-RU" sz="3400" dirty="0"/>
              <a:t> </a:t>
            </a:r>
            <a:r>
              <a:rPr lang="ru-RU" sz="3400" dirty="0" err="1"/>
              <a:t>стосуються</a:t>
            </a:r>
            <a:r>
              <a:rPr lang="ru-RU" sz="3400" dirty="0"/>
              <a:t> </a:t>
            </a:r>
            <a:r>
              <a:rPr lang="ru-RU" sz="3400" dirty="0" err="1"/>
              <a:t>подальшої</a:t>
            </a:r>
            <a:r>
              <a:rPr lang="ru-RU" sz="3400" dirty="0"/>
              <a:t> </a:t>
            </a:r>
            <a:r>
              <a:rPr lang="ru-RU" sz="3400" dirty="0" err="1"/>
              <a:t>доцільності</a:t>
            </a:r>
            <a:r>
              <a:rPr lang="ru-RU" sz="3400" dirty="0"/>
              <a:t> </a:t>
            </a:r>
            <a:r>
              <a:rPr lang="ru-RU" sz="3400" dirty="0" err="1"/>
              <a:t>виділення</a:t>
            </a:r>
            <a:r>
              <a:rPr lang="ru-RU" sz="3400" dirty="0"/>
              <a:t> </a:t>
            </a:r>
            <a:r>
              <a:rPr lang="ru-RU" sz="3400" dirty="0" err="1"/>
              <a:t>бюджетних</a:t>
            </a:r>
            <a:r>
              <a:rPr lang="ru-RU" sz="3400" dirty="0"/>
              <a:t> </a:t>
            </a:r>
            <a:r>
              <a:rPr lang="ru-RU" sz="3400" dirty="0" err="1"/>
              <a:t>коштів</a:t>
            </a:r>
            <a:r>
              <a:rPr lang="ru-RU" sz="3400" dirty="0"/>
              <a:t> на </a:t>
            </a:r>
            <a:r>
              <a:rPr lang="ru-RU" sz="3400" dirty="0" err="1"/>
              <a:t>аналогічні</a:t>
            </a:r>
            <a:r>
              <a:rPr lang="ru-RU" sz="3400" dirty="0"/>
              <a:t> заходи в </a:t>
            </a:r>
            <a:r>
              <a:rPr lang="ru-RU" sz="3400" dirty="0" err="1"/>
              <a:t>наступних</a:t>
            </a:r>
            <a:r>
              <a:rPr lang="ru-RU" sz="3400" dirty="0"/>
              <a:t> </a:t>
            </a:r>
            <a:r>
              <a:rPr lang="ru-RU" sz="3400" dirty="0" err="1"/>
              <a:t>бюджетних</a:t>
            </a:r>
            <a:r>
              <a:rPr lang="ru-RU" sz="3400" dirty="0"/>
              <a:t> </a:t>
            </a:r>
            <a:r>
              <a:rPr lang="ru-RU" sz="3400" dirty="0" err="1"/>
              <a:t>періодах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r>
              <a:rPr lang="ru-RU" sz="3400" dirty="0"/>
              <a:t>3. </a:t>
            </a:r>
            <a:r>
              <a:rPr lang="ru-RU" sz="3400" dirty="0" err="1"/>
              <a:t>Круглий</a:t>
            </a:r>
            <a:r>
              <a:rPr lang="ru-RU" sz="3400" dirty="0"/>
              <a:t> </a:t>
            </a:r>
            <a:r>
              <a:rPr lang="ru-RU" sz="3400" dirty="0" err="1"/>
              <a:t>стіл</a:t>
            </a:r>
            <a:r>
              <a:rPr lang="ru-RU" sz="3400" dirty="0"/>
              <a:t>  на тему «</a:t>
            </a:r>
            <a:r>
              <a:rPr lang="ru-RU" sz="3400" dirty="0" err="1"/>
              <a:t>Громадська</a:t>
            </a:r>
            <a:r>
              <a:rPr lang="ru-RU" sz="3400" dirty="0"/>
              <a:t> </a:t>
            </a:r>
            <a:r>
              <a:rPr lang="ru-RU" sz="3400" dirty="0" err="1"/>
              <a:t>оцінка</a:t>
            </a:r>
            <a:r>
              <a:rPr lang="ru-RU" sz="3400" dirty="0"/>
              <a:t> </a:t>
            </a:r>
            <a:r>
              <a:rPr lang="ru-RU" sz="3400" dirty="0" err="1"/>
              <a:t>політики</a:t>
            </a:r>
            <a:r>
              <a:rPr lang="ru-RU" sz="3400" dirty="0"/>
              <a:t> </a:t>
            </a:r>
            <a:r>
              <a:rPr lang="ru-RU" sz="3400" dirty="0" err="1"/>
              <a:t>енергозбереження</a:t>
            </a:r>
            <a:r>
              <a:rPr lang="ru-RU" sz="3400" dirty="0"/>
              <a:t> </a:t>
            </a:r>
            <a:r>
              <a:rPr lang="ru-RU" sz="3400" dirty="0" err="1"/>
              <a:t>м.Миколаєва</a:t>
            </a:r>
            <a:r>
              <a:rPr lang="ru-RU" sz="3400" dirty="0"/>
              <a:t> з точки </a:t>
            </a:r>
            <a:r>
              <a:rPr lang="ru-RU" sz="3400" dirty="0" err="1"/>
              <a:t>зору</a:t>
            </a:r>
            <a:r>
              <a:rPr lang="ru-RU" sz="3400" dirty="0"/>
              <a:t> </a:t>
            </a:r>
            <a:r>
              <a:rPr lang="ru-RU" sz="3400" dirty="0" err="1"/>
              <a:t>економічної</a:t>
            </a:r>
            <a:r>
              <a:rPr lang="ru-RU" sz="3400" dirty="0"/>
              <a:t> </a:t>
            </a:r>
            <a:r>
              <a:rPr lang="ru-RU" sz="3400" dirty="0" err="1"/>
              <a:t>доцільності</a:t>
            </a:r>
            <a:r>
              <a:rPr lang="ru-RU" sz="3400" dirty="0"/>
              <a:t> для </a:t>
            </a:r>
            <a:r>
              <a:rPr lang="ru-RU" sz="3400" dirty="0" err="1"/>
              <a:t>міського</a:t>
            </a:r>
            <a:r>
              <a:rPr lang="ru-RU" sz="3400" dirty="0"/>
              <a:t> бюджету, за </a:t>
            </a:r>
            <a:r>
              <a:rPr lang="ru-RU" sz="3400" dirty="0" err="1"/>
              <a:t>період</a:t>
            </a:r>
            <a:r>
              <a:rPr lang="ru-RU" sz="3400" dirty="0"/>
              <a:t> 2017-2019г.» проводиться для </a:t>
            </a:r>
            <a:r>
              <a:rPr lang="ru-RU" sz="3400" dirty="0" err="1"/>
              <a:t>висвітлення</a:t>
            </a:r>
            <a:r>
              <a:rPr lang="ru-RU" sz="3400" dirty="0"/>
              <a:t> </a:t>
            </a:r>
            <a:r>
              <a:rPr lang="ru-RU" sz="3400" dirty="0" err="1"/>
              <a:t>результатів</a:t>
            </a:r>
            <a:r>
              <a:rPr lang="ru-RU" sz="3400" dirty="0"/>
              <a:t> проекту  у рамках </a:t>
            </a:r>
            <a:r>
              <a:rPr lang="ru-RU" sz="3400" dirty="0" err="1"/>
              <a:t>піар</a:t>
            </a:r>
            <a:r>
              <a:rPr lang="ru-RU" sz="3400" dirty="0"/>
              <a:t> </a:t>
            </a:r>
            <a:r>
              <a:rPr lang="ru-RU" sz="3400" dirty="0" err="1"/>
              <a:t>кампанії</a:t>
            </a:r>
            <a:r>
              <a:rPr lang="ru-RU" sz="3400" dirty="0"/>
              <a:t> за результатами проекту.</a:t>
            </a:r>
          </a:p>
          <a:p>
            <a:r>
              <a:rPr lang="ru-RU" sz="3400" dirty="0" err="1"/>
              <a:t>Висвітлення</a:t>
            </a:r>
            <a:r>
              <a:rPr lang="ru-RU" sz="3400" dirty="0"/>
              <a:t> </a:t>
            </a:r>
            <a:r>
              <a:rPr lang="ru-RU" sz="3400" dirty="0" err="1"/>
              <a:t>результатів</a:t>
            </a:r>
            <a:r>
              <a:rPr lang="ru-RU" sz="3400" dirty="0"/>
              <a:t> проекту </a:t>
            </a:r>
            <a:r>
              <a:rPr lang="ru-RU" sz="3400" dirty="0" err="1"/>
              <a:t>також</a:t>
            </a:r>
            <a:r>
              <a:rPr lang="ru-RU" sz="3400" dirty="0"/>
              <a:t> </a:t>
            </a:r>
            <a:r>
              <a:rPr lang="ru-RU" sz="3400" dirty="0" err="1"/>
              <a:t>планується</a:t>
            </a:r>
            <a:r>
              <a:rPr lang="ru-RU" sz="3400" dirty="0"/>
              <a:t>  на </a:t>
            </a:r>
            <a:r>
              <a:rPr lang="ru-RU" sz="3400" dirty="0" err="1"/>
              <a:t>засіданні</a:t>
            </a:r>
            <a:r>
              <a:rPr lang="ru-RU" sz="3400" dirty="0"/>
              <a:t> </a:t>
            </a:r>
            <a:r>
              <a:rPr lang="ru-RU" sz="3400" dirty="0" err="1"/>
              <a:t>експертно-громадської</a:t>
            </a:r>
            <a:r>
              <a:rPr lang="ru-RU" sz="3400" dirty="0"/>
              <a:t> ради при </a:t>
            </a:r>
            <a:r>
              <a:rPr lang="ru-RU" sz="3400" dirty="0" err="1"/>
              <a:t>виконкомі</a:t>
            </a:r>
            <a:r>
              <a:rPr lang="ru-RU" sz="3400" dirty="0"/>
              <a:t> </a:t>
            </a:r>
            <a:r>
              <a:rPr lang="ru-RU" sz="3400" dirty="0" err="1"/>
              <a:t>Миколаївської</a:t>
            </a:r>
            <a:r>
              <a:rPr lang="ru-RU" sz="3400" dirty="0"/>
              <a:t> </a:t>
            </a:r>
            <a:r>
              <a:rPr lang="ru-RU" sz="3400" dirty="0" err="1"/>
              <a:t>міськради</a:t>
            </a:r>
            <a:r>
              <a:rPr lang="ru-RU" sz="3400" dirty="0"/>
              <a:t>.</a:t>
            </a:r>
          </a:p>
          <a:p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923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Об'єкт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b="1" dirty="0" smtClean="0"/>
          </a:p>
          <a:p>
            <a:pPr marL="118872" indent="0" algn="ctr">
              <a:buNone/>
            </a:pPr>
            <a:r>
              <a:rPr lang="ru-RU" b="1" dirty="0" err="1" smtClean="0"/>
              <a:t>Об'єктом</a:t>
            </a:r>
            <a:r>
              <a:rPr lang="ru-RU" b="1" dirty="0" smtClean="0"/>
              <a:t> </a:t>
            </a:r>
            <a:r>
              <a:rPr lang="ru-RU" b="1" dirty="0" err="1" smtClean="0"/>
              <a:t>дослідження</a:t>
            </a:r>
            <a:r>
              <a:rPr lang="ru-RU" b="1" dirty="0" smtClean="0"/>
              <a:t> є </a:t>
            </a:r>
            <a:r>
              <a:rPr lang="ru-RU" b="1" dirty="0"/>
              <a:t>система </a:t>
            </a:r>
            <a:r>
              <a:rPr lang="ru-RU" b="1" dirty="0" err="1"/>
              <a:t>формування</a:t>
            </a:r>
            <a:r>
              <a:rPr lang="ru-RU" b="1" dirty="0"/>
              <a:t> та </a:t>
            </a:r>
            <a:r>
              <a:rPr lang="ru-RU" b="1" dirty="0" err="1"/>
              <a:t>виконання</a:t>
            </a:r>
            <a:r>
              <a:rPr lang="ru-RU" b="1" dirty="0"/>
              <a:t> </a:t>
            </a:r>
            <a:r>
              <a:rPr lang="ru-RU" b="1" dirty="0" err="1"/>
              <a:t>бюджетних</a:t>
            </a:r>
            <a:r>
              <a:rPr lang="ru-RU" b="1" dirty="0"/>
              <a:t> </a:t>
            </a:r>
            <a:r>
              <a:rPr lang="ru-RU" b="1" dirty="0" err="1"/>
              <a:t>програм</a:t>
            </a:r>
            <a:r>
              <a:rPr lang="ru-RU" b="1" dirty="0"/>
              <a:t>, </a:t>
            </a:r>
            <a:r>
              <a:rPr lang="ru-RU" b="1" dirty="0" err="1"/>
              <a:t>виконаних</a:t>
            </a:r>
            <a:r>
              <a:rPr lang="ru-RU" b="1" dirty="0"/>
              <a:t> в рамках </a:t>
            </a:r>
            <a:r>
              <a:rPr lang="ru-RU" b="1" dirty="0" err="1"/>
              <a:t>реалізації</a:t>
            </a:r>
            <a:r>
              <a:rPr lang="ru-RU" b="1" dirty="0"/>
              <a:t> </a:t>
            </a:r>
            <a:r>
              <a:rPr lang="ru-RU" b="1" dirty="0" err="1"/>
              <a:t>місцевої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енергозбереження</a:t>
            </a:r>
            <a:r>
              <a:rPr lang="ru-RU" b="1" dirty="0"/>
              <a:t> </a:t>
            </a:r>
            <a:r>
              <a:rPr lang="ru-RU" b="1" dirty="0" err="1"/>
              <a:t>м.Миколаєва</a:t>
            </a:r>
            <a:r>
              <a:rPr lang="ru-RU" b="1" dirty="0"/>
              <a:t> у </a:t>
            </a:r>
            <a:r>
              <a:rPr lang="ru-RU" b="1" dirty="0" err="1"/>
              <a:t>період</a:t>
            </a:r>
            <a:r>
              <a:rPr lang="ru-RU" b="1" dirty="0"/>
              <a:t> 2017-2019г.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1517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Інформаційна</a:t>
            </a:r>
            <a:r>
              <a:rPr lang="ru-RU" dirty="0" smtClean="0"/>
              <a:t> </a:t>
            </a:r>
            <a:r>
              <a:rPr lang="ru-RU" dirty="0"/>
              <a:t>основа </a:t>
            </a:r>
            <a:r>
              <a:rPr lang="ru-RU" dirty="0" err="1" smtClean="0"/>
              <a:t>дослідження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 err="1" smtClean="0"/>
              <a:t>Інформаційною</a:t>
            </a:r>
            <a:r>
              <a:rPr lang="ru-RU" b="1" dirty="0" smtClean="0"/>
              <a:t> </a:t>
            </a:r>
            <a:r>
              <a:rPr lang="ru-RU" b="1" dirty="0"/>
              <a:t>основою </a:t>
            </a:r>
            <a:r>
              <a:rPr lang="ru-RU" b="1" dirty="0" err="1"/>
              <a:t>дослідження</a:t>
            </a:r>
            <a:r>
              <a:rPr lang="ru-RU" b="1" dirty="0"/>
              <a:t> </a:t>
            </a:r>
            <a:r>
              <a:rPr lang="ru-RU" b="1" dirty="0" err="1"/>
              <a:t>виступають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dirty="0" smtClean="0"/>
              <a:t> </a:t>
            </a:r>
            <a:r>
              <a:rPr lang="ru-RU" dirty="0" err="1"/>
              <a:t>Закони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підзаконні</a:t>
            </a:r>
            <a:r>
              <a:rPr lang="ru-RU" dirty="0"/>
              <a:t> нормативно-</a:t>
            </a:r>
            <a:r>
              <a:rPr lang="ru-RU" dirty="0" err="1"/>
              <a:t>правові</a:t>
            </a:r>
            <a:r>
              <a:rPr lang="ru-RU" dirty="0"/>
              <a:t> </a:t>
            </a:r>
            <a:r>
              <a:rPr lang="ru-RU" dirty="0" err="1"/>
              <a:t>акти</a:t>
            </a:r>
            <a:r>
              <a:rPr lang="ru-RU" dirty="0"/>
              <a:t>, </a:t>
            </a:r>
            <a:r>
              <a:rPr lang="ru-RU" dirty="0" err="1"/>
              <a:t>відомчі</a:t>
            </a:r>
            <a:r>
              <a:rPr lang="ru-RU" dirty="0"/>
              <a:t> </a:t>
            </a:r>
            <a:r>
              <a:rPr lang="ru-RU" dirty="0" err="1"/>
              <a:t>накази</a:t>
            </a:r>
            <a:r>
              <a:rPr lang="ru-RU" dirty="0"/>
              <a:t>, </a:t>
            </a:r>
            <a:r>
              <a:rPr lang="ru-RU" dirty="0" err="1"/>
              <a:t>розпорядження</a:t>
            </a:r>
            <a:r>
              <a:rPr lang="ru-RU" dirty="0"/>
              <a:t>, </a:t>
            </a:r>
            <a:r>
              <a:rPr lang="ru-RU" dirty="0" err="1"/>
              <a:t>інструкції</a:t>
            </a:r>
            <a:r>
              <a:rPr lang="ru-RU" dirty="0"/>
              <a:t>; </a:t>
            </a:r>
          </a:p>
          <a:p>
            <a:r>
              <a:rPr lang="ru-RU" dirty="0" err="1" smtClean="0"/>
              <a:t>Рішення</a:t>
            </a:r>
            <a:r>
              <a:rPr lang="ru-RU" dirty="0" smtClean="0"/>
              <a:t> </a:t>
            </a:r>
            <a:r>
              <a:rPr lang="ru-RU" dirty="0" err="1"/>
              <a:t>Миколаївської</a:t>
            </a:r>
            <a:r>
              <a:rPr lang="ru-RU" dirty="0"/>
              <a:t> </a:t>
            </a:r>
            <a:r>
              <a:rPr lang="ru-RU" dirty="0" err="1"/>
              <a:t>міської</a:t>
            </a:r>
            <a:r>
              <a:rPr lang="ru-RU" dirty="0"/>
              <a:t> ради «Про бюджет м. </a:t>
            </a:r>
            <a:r>
              <a:rPr lang="ru-RU" dirty="0" err="1"/>
              <a:t>Миколаєва</a:t>
            </a:r>
            <a:r>
              <a:rPr lang="ru-RU" dirty="0"/>
              <a:t>» (2017, 2018, 2019 р.) та </a:t>
            </a:r>
            <a:r>
              <a:rPr lang="ru-RU" dirty="0" err="1"/>
              <a:t>рішення</a:t>
            </a:r>
            <a:r>
              <a:rPr lang="ru-RU" dirty="0"/>
              <a:t> ради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бюджетної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«</a:t>
            </a:r>
            <a:r>
              <a:rPr lang="ru-RU" dirty="0" err="1"/>
              <a:t>Житлово-комунальне</a:t>
            </a:r>
            <a:r>
              <a:rPr lang="ru-RU" dirty="0"/>
              <a:t> </a:t>
            </a:r>
            <a:r>
              <a:rPr lang="ru-RU" dirty="0" err="1"/>
              <a:t>господарство</a:t>
            </a:r>
            <a:r>
              <a:rPr lang="ru-RU" dirty="0"/>
              <a:t>» та за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міського</a:t>
            </a:r>
            <a:r>
              <a:rPr lang="ru-RU" dirty="0"/>
              <a:t> бюджету;</a:t>
            </a:r>
          </a:p>
          <a:p>
            <a:r>
              <a:rPr lang="ru-RU" dirty="0" smtClean="0"/>
              <a:t> </a:t>
            </a:r>
            <a:r>
              <a:rPr lang="ru-RU" dirty="0" err="1"/>
              <a:t>Паспорти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звіти</a:t>
            </a:r>
            <a:r>
              <a:rPr lang="ru-RU" dirty="0"/>
              <a:t> про </a:t>
            </a:r>
            <a:r>
              <a:rPr lang="ru-RU" dirty="0" err="1"/>
              <a:t>виконання</a:t>
            </a:r>
            <a:r>
              <a:rPr lang="ru-RU" dirty="0"/>
              <a:t> </a:t>
            </a:r>
            <a:r>
              <a:rPr lang="ru-RU" dirty="0" err="1"/>
              <a:t>паспортів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</a:t>
            </a:r>
            <a:r>
              <a:rPr lang="ru-RU" dirty="0" err="1"/>
              <a:t>аналітичні</a:t>
            </a:r>
            <a:r>
              <a:rPr lang="ru-RU" dirty="0"/>
              <a:t> </a:t>
            </a:r>
            <a:r>
              <a:rPr lang="ru-RU" dirty="0" err="1"/>
              <a:t>дані</a:t>
            </a:r>
            <a:r>
              <a:rPr lang="ru-RU" dirty="0"/>
              <a:t>, </a:t>
            </a:r>
            <a:r>
              <a:rPr lang="ru-RU" dirty="0" err="1"/>
              <a:t>паспорти</a:t>
            </a:r>
            <a:r>
              <a:rPr lang="ru-RU" dirty="0"/>
              <a:t> 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 2017,2018,2019р</a:t>
            </a:r>
            <a:r>
              <a:rPr lang="ru-RU" dirty="0" smtClean="0"/>
              <a:t>.</a:t>
            </a:r>
          </a:p>
          <a:p>
            <a:r>
              <a:rPr lang="uk-UA" dirty="0" smtClean="0"/>
              <a:t>Відповіді від ГРБК, щодо фактичної економії енергоресурсів та бюджетних коштів.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041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Особливі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1.До </a:t>
            </a:r>
            <a:r>
              <a:rPr lang="ru-RU" dirty="0" err="1"/>
              <a:t>особливих</a:t>
            </a:r>
            <a:r>
              <a:rPr lang="ru-RU" dirty="0"/>
              <a:t> умов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аналітичного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відноситься</a:t>
            </a:r>
            <a:r>
              <a:rPr lang="ru-RU" dirty="0"/>
              <a:t>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 проводиться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за </a:t>
            </a:r>
            <a:r>
              <a:rPr lang="ru-RU" dirty="0" err="1"/>
              <a:t>період</a:t>
            </a:r>
            <a:r>
              <a:rPr lang="ru-RU" dirty="0"/>
              <a:t> 2017-2019р,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відстежити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економії</a:t>
            </a:r>
            <a:r>
              <a:rPr lang="ru-RU" dirty="0"/>
              <a:t>  </a:t>
            </a:r>
            <a:r>
              <a:rPr lang="ru-RU" dirty="0" err="1"/>
              <a:t>енергетичних</a:t>
            </a:r>
            <a:r>
              <a:rPr lang="ru-RU" dirty="0"/>
              <a:t> та </a:t>
            </a:r>
            <a:r>
              <a:rPr lang="ru-RU" dirty="0" err="1"/>
              <a:t>фінансових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 </a:t>
            </a:r>
            <a:r>
              <a:rPr lang="ru-RU" dirty="0" err="1"/>
              <a:t>наростаючім</a:t>
            </a:r>
            <a:r>
              <a:rPr lang="ru-RU" dirty="0"/>
              <a:t> </a:t>
            </a:r>
            <a:r>
              <a:rPr lang="ru-RU" dirty="0" err="1"/>
              <a:t>підсумком</a:t>
            </a:r>
            <a:r>
              <a:rPr lang="ru-RU" dirty="0"/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2.При </a:t>
            </a:r>
            <a:r>
              <a:rPr lang="ru-RU" dirty="0" err="1"/>
              <a:t>проведенні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доцільності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енергозберігаючих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, взято до </a:t>
            </a:r>
            <a:r>
              <a:rPr lang="ru-RU" dirty="0" err="1"/>
              <a:t>увазі</a:t>
            </a:r>
            <a:r>
              <a:rPr lang="ru-RU" dirty="0"/>
              <a:t>  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видатків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</a:t>
            </a:r>
            <a:r>
              <a:rPr lang="ru-RU" dirty="0" err="1" smtClean="0"/>
              <a:t>обсяг</a:t>
            </a:r>
            <a:r>
              <a:rPr lang="ru-RU" dirty="0" smtClean="0"/>
              <a:t> </a:t>
            </a:r>
            <a:r>
              <a:rPr lang="ru-RU" dirty="0" err="1"/>
              <a:t>економії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-</a:t>
            </a:r>
            <a:r>
              <a:rPr lang="ru-RU" dirty="0" err="1" smtClean="0"/>
              <a:t>об’єм</a:t>
            </a:r>
            <a:r>
              <a:rPr lang="ru-RU" dirty="0" smtClean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</a:t>
            </a:r>
            <a:r>
              <a:rPr lang="ru-RU" dirty="0" err="1"/>
              <a:t>внаслідок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заходів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55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Головна  </a:t>
            </a:r>
            <a:r>
              <a:rPr lang="ru-RU" dirty="0" err="1"/>
              <a:t>г</a:t>
            </a:r>
            <a:r>
              <a:rPr lang="ru-RU" dirty="0" err="1" smtClean="0"/>
              <a:t>іпотеза</a:t>
            </a:r>
            <a:r>
              <a:rPr lang="ru-RU" dirty="0" smtClean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2565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b="1" dirty="0" err="1" smtClean="0"/>
              <a:t>Політика</a:t>
            </a:r>
            <a:r>
              <a:rPr lang="ru-RU" sz="2200" b="1" dirty="0" smtClean="0"/>
              <a:t> </a:t>
            </a:r>
            <a:r>
              <a:rPr lang="ru-RU" sz="2200" b="1" dirty="0" err="1"/>
              <a:t>енергозбереження</a:t>
            </a:r>
            <a:r>
              <a:rPr lang="ru-RU" sz="2200" b="1" dirty="0"/>
              <a:t> та </a:t>
            </a:r>
            <a:r>
              <a:rPr lang="ru-RU" sz="2200" b="1" dirty="0" err="1"/>
              <a:t>енергоефективності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реалізується</a:t>
            </a:r>
            <a:r>
              <a:rPr lang="ru-RU" sz="2200" b="1" dirty="0"/>
              <a:t> Департаментом </a:t>
            </a:r>
            <a:r>
              <a:rPr lang="ru-RU" sz="2200" b="1" dirty="0" err="1"/>
              <a:t>енергетики</a:t>
            </a:r>
            <a:r>
              <a:rPr lang="ru-RU" sz="2200" b="1" dirty="0"/>
              <a:t>, </a:t>
            </a:r>
            <a:r>
              <a:rPr lang="ru-RU" sz="2200" b="1" dirty="0" err="1"/>
              <a:t>енергозбереження</a:t>
            </a:r>
            <a:r>
              <a:rPr lang="ru-RU" sz="2200" b="1" dirty="0"/>
              <a:t> та </a:t>
            </a:r>
            <a:r>
              <a:rPr lang="ru-RU" sz="2200" b="1" dirty="0" err="1"/>
              <a:t>впровадження</a:t>
            </a:r>
            <a:r>
              <a:rPr lang="ru-RU" sz="2200" b="1" dirty="0"/>
              <a:t> </a:t>
            </a:r>
            <a:r>
              <a:rPr lang="ru-RU" sz="2200" b="1" dirty="0" err="1"/>
              <a:t>інноваційних</a:t>
            </a:r>
            <a:r>
              <a:rPr lang="ru-RU" sz="2200" b="1" dirty="0"/>
              <a:t> </a:t>
            </a:r>
            <a:r>
              <a:rPr lang="ru-RU" sz="2200" b="1" dirty="0" err="1"/>
              <a:t>технологій</a:t>
            </a:r>
            <a:r>
              <a:rPr lang="ru-RU" sz="2200" b="1" dirty="0"/>
              <a:t> ММР,   </a:t>
            </a:r>
            <a:r>
              <a:rPr lang="ru-RU" sz="2200" b="1" dirty="0" err="1"/>
              <a:t>неефективна</a:t>
            </a:r>
            <a:r>
              <a:rPr lang="ru-RU" sz="2200" b="1" dirty="0"/>
              <a:t> з точки </a:t>
            </a:r>
            <a:r>
              <a:rPr lang="ru-RU" sz="2200" b="1" dirty="0" err="1"/>
              <a:t>зору</a:t>
            </a:r>
            <a:r>
              <a:rPr lang="ru-RU" sz="2200" b="1" dirty="0"/>
              <a:t> </a:t>
            </a:r>
            <a:r>
              <a:rPr lang="ru-RU" sz="2200" b="1" dirty="0" err="1"/>
              <a:t>економічної</a:t>
            </a:r>
            <a:r>
              <a:rPr lang="ru-RU" sz="2200" b="1" dirty="0"/>
              <a:t> </a:t>
            </a:r>
            <a:r>
              <a:rPr lang="ru-RU" sz="2200" b="1" dirty="0" err="1"/>
              <a:t>доцільності</a:t>
            </a:r>
            <a:r>
              <a:rPr lang="ru-RU" sz="2200" b="1" dirty="0"/>
              <a:t> для бюджету </a:t>
            </a:r>
            <a:r>
              <a:rPr lang="ru-RU" sz="2200" b="1" dirty="0" err="1" smtClean="0"/>
              <a:t>місця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Передбачається</a:t>
            </a:r>
            <a:r>
              <a:rPr lang="ru-RU" sz="2200" b="1" dirty="0"/>
              <a:t>, </a:t>
            </a:r>
            <a:r>
              <a:rPr lang="ru-RU" sz="2200" b="1" dirty="0" err="1"/>
              <a:t>що</a:t>
            </a:r>
            <a:r>
              <a:rPr lang="ru-RU" sz="2200" b="1" dirty="0"/>
              <a:t> </a:t>
            </a:r>
            <a:r>
              <a:rPr lang="ru-RU" sz="2200" b="1" dirty="0" err="1"/>
              <a:t>обсяг</a:t>
            </a:r>
            <a:r>
              <a:rPr lang="ru-RU" sz="2200" b="1" dirty="0"/>
              <a:t> </a:t>
            </a:r>
            <a:r>
              <a:rPr lang="ru-RU" sz="2200" b="1" dirty="0" err="1"/>
              <a:t>бюджетних</a:t>
            </a:r>
            <a:r>
              <a:rPr lang="ru-RU" sz="2200" b="1" dirty="0"/>
              <a:t> </a:t>
            </a:r>
            <a:r>
              <a:rPr lang="ru-RU" sz="2200" b="1" dirty="0" err="1"/>
              <a:t>витрат</a:t>
            </a:r>
            <a:r>
              <a:rPr lang="ru-RU" sz="2200" b="1" dirty="0"/>
              <a:t> на </a:t>
            </a:r>
            <a:r>
              <a:rPr lang="ru-RU" sz="2200" b="1" dirty="0" err="1"/>
              <a:t>проведення</a:t>
            </a:r>
            <a:r>
              <a:rPr lang="ru-RU" sz="2200" b="1" dirty="0"/>
              <a:t> </a:t>
            </a:r>
            <a:r>
              <a:rPr lang="ru-RU" sz="2200" b="1" dirty="0" err="1"/>
              <a:t>політикиенергозбереження</a:t>
            </a:r>
            <a:r>
              <a:rPr lang="ru-RU" sz="2200" b="1" dirty="0"/>
              <a:t>,   </a:t>
            </a:r>
            <a:r>
              <a:rPr lang="ru-RU" sz="2200" b="1" dirty="0" err="1"/>
              <a:t>значно</a:t>
            </a:r>
            <a:r>
              <a:rPr lang="ru-RU" sz="2200" b="1" dirty="0"/>
              <a:t> </a:t>
            </a:r>
            <a:r>
              <a:rPr lang="ru-RU" sz="2200" b="1" dirty="0" err="1"/>
              <a:t>перевищує</a:t>
            </a:r>
            <a:r>
              <a:rPr lang="ru-RU" sz="2200" b="1" dirty="0"/>
              <a:t> </a:t>
            </a:r>
            <a:r>
              <a:rPr lang="ru-RU" sz="2200" b="1" dirty="0" err="1"/>
              <a:t>обсяг</a:t>
            </a:r>
            <a:r>
              <a:rPr lang="ru-RU" sz="2200" b="1" dirty="0"/>
              <a:t> </a:t>
            </a:r>
            <a:r>
              <a:rPr lang="ru-RU" sz="2200" b="1" dirty="0" err="1"/>
              <a:t>економії</a:t>
            </a:r>
            <a:r>
              <a:rPr lang="ru-RU" sz="2200" b="1" dirty="0"/>
              <a:t> </a:t>
            </a:r>
            <a:r>
              <a:rPr lang="ru-RU" sz="2200" b="1" dirty="0" err="1"/>
              <a:t>бюджетних</a:t>
            </a:r>
            <a:r>
              <a:rPr lang="ru-RU" sz="2200" b="1" dirty="0"/>
              <a:t> </a:t>
            </a:r>
            <a:r>
              <a:rPr lang="ru-RU" sz="2200" b="1" dirty="0" err="1"/>
              <a:t>коштів</a:t>
            </a:r>
            <a:r>
              <a:rPr lang="ru-RU" sz="2200" b="1" dirty="0"/>
              <a:t> </a:t>
            </a:r>
            <a:r>
              <a:rPr lang="ru-RU" sz="2200" b="1" dirty="0" err="1"/>
              <a:t>внаслідок</a:t>
            </a:r>
            <a:r>
              <a:rPr lang="ru-RU" sz="2200" b="1" dirty="0"/>
              <a:t> </a:t>
            </a:r>
            <a:r>
              <a:rPr lang="ru-RU" sz="2200" b="1" dirty="0" err="1"/>
              <a:t>проведення</a:t>
            </a:r>
            <a:r>
              <a:rPr lang="ru-RU" sz="2200" b="1" dirty="0"/>
              <a:t> </a:t>
            </a:r>
            <a:r>
              <a:rPr lang="ru-RU" sz="2200" b="1" dirty="0" err="1"/>
              <a:t>цієї</a:t>
            </a:r>
            <a:r>
              <a:rPr lang="ru-RU" sz="2200" b="1" dirty="0"/>
              <a:t> </a:t>
            </a:r>
            <a:r>
              <a:rPr lang="ru-RU" sz="2200" b="1" dirty="0" err="1"/>
              <a:t>політики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pPr marL="0" indent="0" algn="ctr">
              <a:buNone/>
            </a:pPr>
            <a:endParaRPr lang="ru-RU" sz="2200" dirty="0" smtClean="0"/>
          </a:p>
          <a:p>
            <a:pPr marL="0" indent="0">
              <a:buNone/>
            </a:pPr>
            <a:r>
              <a:rPr lang="ru-RU" sz="2200" dirty="0" err="1" smtClean="0"/>
              <a:t>Перевірка</a:t>
            </a:r>
            <a:r>
              <a:rPr lang="ru-RU" sz="2200" dirty="0" smtClean="0"/>
              <a:t> </a:t>
            </a:r>
            <a:r>
              <a:rPr lang="ru-RU" sz="2200" dirty="0" err="1" smtClean="0"/>
              <a:t>головної</a:t>
            </a:r>
            <a:r>
              <a:rPr lang="ru-RU" sz="2200" dirty="0" smtClean="0"/>
              <a:t>  </a:t>
            </a:r>
            <a:r>
              <a:rPr lang="ru-RU" sz="2200" dirty="0" err="1" smtClean="0"/>
              <a:t>гіпотези</a:t>
            </a:r>
            <a:r>
              <a:rPr lang="ru-RU" sz="2200" dirty="0" smtClean="0"/>
              <a:t> </a:t>
            </a:r>
            <a:r>
              <a:rPr lang="ru-RU" sz="2200" dirty="0"/>
              <a:t>проходила у </a:t>
            </a:r>
            <a:r>
              <a:rPr lang="ru-RU" sz="2200" dirty="0" smtClean="0"/>
              <a:t>3 </a:t>
            </a:r>
            <a:r>
              <a:rPr lang="ru-RU" sz="2200" dirty="0" err="1" smtClean="0"/>
              <a:t>етапи</a:t>
            </a:r>
            <a:r>
              <a:rPr lang="ru-RU" sz="2200" dirty="0" smtClean="0"/>
              <a:t>  (</a:t>
            </a:r>
            <a:r>
              <a:rPr lang="ru-RU" sz="2200" dirty="0" err="1" smtClean="0"/>
              <a:t>перевірено</a:t>
            </a:r>
            <a:r>
              <a:rPr lang="ru-RU" sz="2200" dirty="0" smtClean="0"/>
              <a:t> 3 </a:t>
            </a:r>
            <a:r>
              <a:rPr lang="ru-RU" sz="2200" dirty="0" err="1"/>
              <a:t>гіпотези</a:t>
            </a:r>
            <a:r>
              <a:rPr lang="ru-RU" sz="2200" dirty="0"/>
              <a:t>): </a:t>
            </a:r>
          </a:p>
          <a:p>
            <a:pPr marL="0" indent="0">
              <a:buNone/>
            </a:pPr>
            <a:endParaRPr lang="ru-RU" sz="2200" dirty="0" smtClean="0"/>
          </a:p>
          <a:p>
            <a:pPr marL="342900" indent="-342900"/>
            <a:r>
              <a:rPr lang="ru-RU" sz="2200" dirty="0" err="1" smtClean="0"/>
              <a:t>Гіпотеза</a:t>
            </a:r>
            <a:r>
              <a:rPr lang="ru-RU" sz="2200" dirty="0" smtClean="0"/>
              <a:t> </a:t>
            </a:r>
            <a:r>
              <a:rPr lang="ru-RU" sz="2200" dirty="0"/>
              <a:t>1</a:t>
            </a:r>
            <a:r>
              <a:rPr lang="ru-RU" sz="2200" dirty="0" smtClean="0"/>
              <a:t>: </a:t>
            </a:r>
            <a:r>
              <a:rPr lang="ru-RU" sz="2200" dirty="0" err="1"/>
              <a:t>Ч</a:t>
            </a:r>
            <a:r>
              <a:rPr lang="ru-RU" sz="2200" dirty="0" err="1" smtClean="0"/>
              <a:t>и</a:t>
            </a:r>
            <a:r>
              <a:rPr lang="ru-RU" sz="2200" dirty="0" smtClean="0"/>
              <a:t> </a:t>
            </a:r>
            <a:r>
              <a:rPr lang="ru-RU" sz="2200" dirty="0" err="1" smtClean="0"/>
              <a:t>існує</a:t>
            </a:r>
            <a:r>
              <a:rPr lang="ru-RU" sz="2200" dirty="0" smtClean="0"/>
              <a:t> </a:t>
            </a:r>
            <a:r>
              <a:rPr lang="ru-RU" sz="2200" dirty="0" err="1" smtClean="0"/>
              <a:t>наявність</a:t>
            </a:r>
            <a:r>
              <a:rPr lang="ru-RU" sz="2200" dirty="0" smtClean="0"/>
              <a:t>  </a:t>
            </a:r>
            <a:r>
              <a:rPr lang="ru-RU" sz="2200" dirty="0"/>
              <a:t>причинно-</a:t>
            </a:r>
            <a:r>
              <a:rPr lang="ru-RU" sz="2200" dirty="0" err="1"/>
              <a:t>наслідкового</a:t>
            </a:r>
            <a:r>
              <a:rPr lang="ru-RU" sz="2200" dirty="0"/>
              <a:t> </a:t>
            </a:r>
            <a:r>
              <a:rPr lang="ru-RU" sz="2200" dirty="0" err="1"/>
              <a:t>зв'язку</a:t>
            </a:r>
            <a:r>
              <a:rPr lang="ru-RU" sz="2200" dirty="0"/>
              <a:t> </a:t>
            </a:r>
            <a:r>
              <a:rPr lang="ru-RU" sz="2200" dirty="0" err="1"/>
              <a:t>між</a:t>
            </a:r>
            <a:r>
              <a:rPr lang="ru-RU" sz="2200" dirty="0"/>
              <a:t> </a:t>
            </a:r>
            <a:r>
              <a:rPr lang="ru-RU" sz="2200" dirty="0" err="1"/>
              <a:t>плануванням</a:t>
            </a:r>
            <a:r>
              <a:rPr lang="ru-RU" sz="2200" dirty="0"/>
              <a:t>, </a:t>
            </a:r>
            <a:r>
              <a:rPr lang="ru-RU" sz="2200" dirty="0" err="1"/>
              <a:t>виконанням</a:t>
            </a:r>
            <a:r>
              <a:rPr lang="ru-RU" sz="2200" dirty="0"/>
              <a:t> та  </a:t>
            </a:r>
            <a:r>
              <a:rPr lang="ru-RU" sz="2200" dirty="0" err="1"/>
              <a:t>моніторингом</a:t>
            </a:r>
            <a:r>
              <a:rPr lang="ru-RU" sz="2200" dirty="0"/>
              <a:t>  </a:t>
            </a:r>
            <a:r>
              <a:rPr lang="ru-RU" sz="2200" dirty="0" err="1"/>
              <a:t>результативності</a:t>
            </a:r>
            <a:r>
              <a:rPr lang="ru-RU" sz="2200" dirty="0"/>
              <a:t>  </a:t>
            </a:r>
            <a:r>
              <a:rPr lang="ru-RU" sz="2200" dirty="0" err="1"/>
              <a:t>політики</a:t>
            </a:r>
            <a:r>
              <a:rPr lang="ru-RU" sz="2200" dirty="0"/>
              <a:t> </a:t>
            </a:r>
            <a:r>
              <a:rPr lang="ru-RU" sz="2200" dirty="0" err="1"/>
              <a:t>енергозбереження</a:t>
            </a:r>
            <a:r>
              <a:rPr lang="ru-RU" sz="2200" dirty="0"/>
              <a:t> у м. </a:t>
            </a:r>
            <a:r>
              <a:rPr lang="ru-RU" sz="2200" dirty="0" err="1"/>
              <a:t>Миколаєві</a:t>
            </a:r>
            <a:r>
              <a:rPr lang="ru-RU" sz="2200" dirty="0"/>
              <a:t>  у </a:t>
            </a:r>
            <a:r>
              <a:rPr lang="ru-RU" sz="2200" dirty="0" err="1"/>
              <a:t>період</a:t>
            </a:r>
            <a:r>
              <a:rPr lang="ru-RU" sz="2200" dirty="0"/>
              <a:t> 2017-2019</a:t>
            </a:r>
            <a:r>
              <a:rPr lang="ru-RU" sz="22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xmlns="" val="197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Головна  </a:t>
            </a:r>
            <a:r>
              <a:rPr lang="ru-RU" dirty="0" err="1"/>
              <a:t>гіпотеза</a:t>
            </a:r>
            <a:r>
              <a:rPr lang="ru-RU" dirty="0"/>
              <a:t> </a:t>
            </a:r>
            <a:r>
              <a:rPr lang="ru-RU" dirty="0" err="1"/>
              <a:t>дослідження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err="1"/>
              <a:t>Гіпотеза</a:t>
            </a:r>
            <a:r>
              <a:rPr lang="ru-RU" dirty="0"/>
              <a:t>   2: Заходи,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впроваджуються</a:t>
            </a:r>
            <a:r>
              <a:rPr lang="ru-RU" dirty="0"/>
              <a:t> на </a:t>
            </a:r>
            <a:r>
              <a:rPr lang="ru-RU" dirty="0" err="1"/>
              <a:t>постійної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у рамках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, Департаментом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 в </a:t>
            </a:r>
            <a:r>
              <a:rPr lang="ru-RU" dirty="0" err="1"/>
              <a:t>період</a:t>
            </a:r>
            <a:r>
              <a:rPr lang="ru-RU" dirty="0"/>
              <a:t> 2017-2019,  не </a:t>
            </a:r>
            <a:r>
              <a:rPr lang="ru-RU" dirty="0" err="1"/>
              <a:t>здатні</a:t>
            </a:r>
            <a:r>
              <a:rPr lang="ru-RU" dirty="0"/>
              <a:t> </a:t>
            </a:r>
            <a:r>
              <a:rPr lang="ru-RU" dirty="0" err="1"/>
              <a:t>забезпечити</a:t>
            </a:r>
            <a:r>
              <a:rPr lang="ru-RU" dirty="0"/>
              <a:t> </a:t>
            </a:r>
            <a:r>
              <a:rPr lang="ru-RU" dirty="0" err="1"/>
              <a:t>скорочення</a:t>
            </a:r>
            <a:r>
              <a:rPr lang="ru-RU" dirty="0"/>
              <a:t> </a:t>
            </a:r>
            <a:r>
              <a:rPr lang="ru-RU" dirty="0" err="1"/>
              <a:t>споживання</a:t>
            </a:r>
            <a:r>
              <a:rPr lang="ru-RU" dirty="0"/>
              <a:t> </a:t>
            </a:r>
            <a:r>
              <a:rPr lang="ru-RU" dirty="0" err="1"/>
              <a:t>енергоресурсів</a:t>
            </a:r>
            <a:r>
              <a:rPr lang="ru-RU" dirty="0"/>
              <a:t> та </a:t>
            </a:r>
            <a:r>
              <a:rPr lang="ru-RU" dirty="0" err="1"/>
              <a:t>економію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.</a:t>
            </a:r>
          </a:p>
          <a:p>
            <a:endParaRPr lang="ru-RU" dirty="0"/>
          </a:p>
          <a:p>
            <a:r>
              <a:rPr lang="ru-RU" dirty="0" err="1"/>
              <a:t>Гіпотеза</a:t>
            </a:r>
            <a:r>
              <a:rPr lang="ru-RU" dirty="0"/>
              <a:t> 3: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енергоефективності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реалізується</a:t>
            </a:r>
            <a:r>
              <a:rPr lang="ru-RU" dirty="0"/>
              <a:t> Департаментом </a:t>
            </a:r>
            <a:r>
              <a:rPr lang="ru-RU" dirty="0" err="1"/>
              <a:t>енергетики</a:t>
            </a:r>
            <a:r>
              <a:rPr lang="ru-RU" dirty="0"/>
              <a:t>, </a:t>
            </a:r>
            <a:r>
              <a:rPr lang="ru-RU" dirty="0" err="1"/>
              <a:t>енергозбереження</a:t>
            </a:r>
            <a:r>
              <a:rPr lang="ru-RU" dirty="0"/>
              <a:t> та </a:t>
            </a:r>
            <a:r>
              <a:rPr lang="ru-RU" dirty="0" err="1"/>
              <a:t>впровадження</a:t>
            </a:r>
            <a:r>
              <a:rPr lang="ru-RU" dirty="0"/>
              <a:t> </a:t>
            </a:r>
            <a:r>
              <a:rPr lang="ru-RU" dirty="0" err="1"/>
              <a:t>інноваційних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ММР  </a:t>
            </a:r>
            <a:r>
              <a:rPr lang="ru-RU" dirty="0" err="1"/>
              <a:t>неефективна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економічної</a:t>
            </a:r>
            <a:r>
              <a:rPr lang="ru-RU" dirty="0"/>
              <a:t> </a:t>
            </a:r>
            <a:r>
              <a:rPr lang="ru-RU" dirty="0" err="1"/>
              <a:t>доцільності</a:t>
            </a:r>
            <a:r>
              <a:rPr lang="ru-RU" dirty="0"/>
              <a:t> для бюджету </a:t>
            </a:r>
            <a:r>
              <a:rPr lang="ru-RU" dirty="0" err="1"/>
              <a:t>місця</a:t>
            </a:r>
            <a:r>
              <a:rPr lang="ru-RU" dirty="0"/>
              <a:t>.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 на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зекономлених</a:t>
            </a:r>
            <a:r>
              <a:rPr lang="ru-RU" dirty="0"/>
              <a:t> </a:t>
            </a:r>
            <a:r>
              <a:rPr lang="ru-RU" dirty="0" err="1"/>
              <a:t>бюджетних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,  </a:t>
            </a:r>
            <a:r>
              <a:rPr lang="ru-RU" dirty="0" err="1"/>
              <a:t>отриманих</a:t>
            </a:r>
            <a:r>
              <a:rPr lang="ru-RU" dirty="0"/>
              <a:t> за результатами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впровадження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346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</TotalTime>
  <Words>2288</Words>
  <Application>Microsoft Office PowerPoint</Application>
  <PresentationFormat>Экран (4:3)</PresentationFormat>
  <Paragraphs>178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Модульная</vt:lpstr>
      <vt:lpstr>Тематика дослідження:</vt:lpstr>
      <vt:lpstr>Слайд 2</vt:lpstr>
      <vt:lpstr>Основна мета проведення дослідження: </vt:lpstr>
      <vt:lpstr>Основна мета проведення дослідження:</vt:lpstr>
      <vt:lpstr>Об'єкт дослідження :</vt:lpstr>
      <vt:lpstr>Інформаційна основа дослідження </vt:lpstr>
      <vt:lpstr>Особливі умови </vt:lpstr>
      <vt:lpstr>Головна  гіпотеза дослідження: </vt:lpstr>
      <vt:lpstr>Головна  гіпотеза дослідження: </vt:lpstr>
      <vt:lpstr>Висновки дослідження:</vt:lpstr>
      <vt:lpstr>Висновки по гіпотезі 1:  Чи існує наявність  причинно-наслідкового зв'язку між плануванням, виконанням та моніторингом  результативності  політики енергозбереження у м. Миколаєві  у період 2017-2019.  (Гіпотеза 1 підтверджено)</vt:lpstr>
      <vt:lpstr>Висновки по гіпотезі 1:  Чи існує наявність  причинно-наслідкового зв'язку між плануванням, виконанням та  моніторингом  результативності  політики енергозбереження у м. Миколаєві  у період 2017-2019.  (Гіпотеза 1 підтверджено)</vt:lpstr>
      <vt:lpstr>Инфографіка по гіпотезі 1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Висновки по гіпотезі   2:  Заходи, які впроваджуються на постійної основі у рамках бюджетних програм, Департаментом енергетики, енергозбереження впровадження інноваційних технологій  в період 2017-2019,  не здатні забезпечити скорочення споживання енергоресурсів та економію бюджетних коштів.  (Гіпотеза 2 підтверджено для 5-ти заходів з 7-мі)</vt:lpstr>
      <vt:lpstr>Висновки по Гіпотезі 3:  Політика енергозбереження та енергоефективності, що реалізується Департаментом енергетики, енергозбереження та впровадження інноваційних технологій ММР  неефективна з точки зору економічної доцільності для бюджету місця. Обсяг бюджетних витрат на проведення політики енергозбереження значно перевищує обсяг зекономлених бюджетних коштів,  отриманих за результатами її впровадження.  (Гіпотеза 3 підтверджено)  </vt:lpstr>
      <vt:lpstr>Висновки по Гіпотезі 3:  Політика енергозбереження та енергоефективності, що реалізується Департаментом енергетики, енергозбереження та впровадження інноваційних технологій ММР  неефективна з точки зору економічної доцільності для бюджету місця. Обсяг бюджетних витрат на проведення політики енергозбереження значно перевищує обсяг зекономлених бюджетних коштів,  отриманих за результатами її впровадження.  (Гіпотеза 3 підтверджено)  </vt:lpstr>
      <vt:lpstr>Відповідно до відповіді від ММР за №1718/20201-40/14/20  від 30.03.2020 р  обсяг економії бюджетних коштів внаслідок проведення політики енергозбереження умовно поділено на 3 напрямку ( Додаток №4): </vt:lpstr>
      <vt:lpstr>1. Додаток «Відповідь від ММР за №1718/20201-40/14/20  від 30.03.2020 р  щодо обсягу економії бюджетних коштів» :</vt:lpstr>
      <vt:lpstr>1. Додаток «Відповідь від ММР за №1718/20201-40/14/20  від 30.03.2020 р  щодо обсягу економії бюджетних коштів»  (продовження):</vt:lpstr>
      <vt:lpstr>Порівняльний аналіз бюджетних витрат на проведення політики енергозбереження та обсягу економії бюджетних коштів  внаслідок проводимої політики енергозбереження у період 2017-2019р.  </vt:lpstr>
      <vt:lpstr> Щорічна економія від впровадження Еско-механізму : 2018 – 1 391 462,95 грн.  2019-  2507210,110  грн. </vt:lpstr>
      <vt:lpstr>2. Щорічна економія від впровадження заходу «Комплексна термосанація ЗОШ № 60» </vt:lpstr>
      <vt:lpstr>3. Рішення виконавчого комітету № 997 від 24.11.2017  </vt:lpstr>
      <vt:lpstr>3. Рішення виконавчого комітету № 997 від 24.11.2017  </vt:lpstr>
      <vt:lpstr>Висновок по головній гіпотезі: (головна гіпотеза підтверджена)</vt:lpstr>
      <vt:lpstr>Таблиця «Співвідношення бюджетних видатків та економії бюджетних коштів  внаслідок проведення енергозберігаюї політики» 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  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Рекомендації   щодо підвищення ефективності використання бюджетних коштів шляхом запобігання недоцільного затвердження бюджетних асигнувань на енергозберігаючі програми та заходи :</vt:lpstr>
      <vt:lpstr>Збережемо ресурси разом!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Тематика дослідження</dc:title>
  <dc:creator>Виталий</dc:creator>
  <cp:lastModifiedBy>Пользователь</cp:lastModifiedBy>
  <cp:revision>51</cp:revision>
  <dcterms:created xsi:type="dcterms:W3CDTF">2020-05-10T11:16:20Z</dcterms:created>
  <dcterms:modified xsi:type="dcterms:W3CDTF">2020-05-26T13:25:20Z</dcterms:modified>
</cp:coreProperties>
</file>